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672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72" r:id="rId5"/>
    <p:sldId id="273" r:id="rId6"/>
    <p:sldId id="279" r:id="rId7"/>
    <p:sldId id="275" r:id="rId8"/>
    <p:sldId id="283" r:id="rId9"/>
    <p:sldId id="289" r:id="rId10"/>
    <p:sldId id="290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101"/>
    <a:srgbClr val="BB0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14"/>
    <p:restoredTop sz="94490"/>
  </p:normalViewPr>
  <p:slideViewPr>
    <p:cSldViewPr snapToGrid="0" snapToObjects="1">
      <p:cViewPr varScale="1">
        <p:scale>
          <a:sx n="115" d="100"/>
          <a:sy n="115" d="100"/>
        </p:scale>
        <p:origin x="174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233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2AC1D50-DF0C-0E4E-A32D-5ABFD51594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E3A9AB5-11E6-CA42-A411-65A5DD80C5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F1059-8973-7847-AC0B-594EDDD8230B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B1C1B76-287A-8545-A622-0F4482182E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9478C1B-C27B-7A4C-851C-9C4009E92B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30115-9975-E747-9FC6-49ABDDE67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0836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C1723-0803-ED44-921D-67CBF9BFC2E2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FD834-4D9C-264A-B2EF-EBDC7E3BD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156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7FD834-4D9C-264A-B2EF-EBDC7E3BDF6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271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7FD834-4D9C-264A-B2EF-EBDC7E3BDF6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22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7FD834-4D9C-264A-B2EF-EBDC7E3BDF6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031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7FD834-4D9C-264A-B2EF-EBDC7E3BDF6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965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7FD834-4D9C-264A-B2EF-EBDC7E3BDF6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887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7FD834-4D9C-264A-B2EF-EBDC7E3BDF6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99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8901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osange 6"/>
          <p:cNvSpPr/>
          <p:nvPr userDrawn="1"/>
        </p:nvSpPr>
        <p:spPr>
          <a:xfrm>
            <a:off x="-150419" y="-185162"/>
            <a:ext cx="2395588" cy="246758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Losange 7"/>
          <p:cNvSpPr/>
          <p:nvPr userDrawn="1"/>
        </p:nvSpPr>
        <p:spPr>
          <a:xfrm>
            <a:off x="1200397" y="1177057"/>
            <a:ext cx="2395588" cy="246758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Losange 8"/>
          <p:cNvSpPr/>
          <p:nvPr userDrawn="1"/>
        </p:nvSpPr>
        <p:spPr>
          <a:xfrm>
            <a:off x="2531978" y="483182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0" name="Losange 9"/>
          <p:cNvSpPr/>
          <p:nvPr userDrawn="1"/>
        </p:nvSpPr>
        <p:spPr>
          <a:xfrm>
            <a:off x="3189074" y="1173305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1" name="Losange 10"/>
          <p:cNvSpPr/>
          <p:nvPr userDrawn="1"/>
        </p:nvSpPr>
        <p:spPr>
          <a:xfrm>
            <a:off x="3193447" y="-189383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2" name="Losange 11"/>
          <p:cNvSpPr/>
          <p:nvPr userDrawn="1"/>
        </p:nvSpPr>
        <p:spPr>
          <a:xfrm>
            <a:off x="3870481" y="483182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3" name="Losange 12"/>
          <p:cNvSpPr/>
          <p:nvPr userDrawn="1"/>
        </p:nvSpPr>
        <p:spPr>
          <a:xfrm>
            <a:off x="3871947" y="-831630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pic>
        <p:nvPicPr>
          <p:cNvPr id="14" name="Image 13" descr="mou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970" y="756940"/>
            <a:ext cx="518888" cy="518888"/>
          </a:xfrm>
          <a:prstGeom prst="rect">
            <a:avLst/>
          </a:prstGeom>
        </p:spPr>
      </p:pic>
      <p:pic>
        <p:nvPicPr>
          <p:cNvPr id="15" name="Image 14" descr="calenda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52" y="518900"/>
            <a:ext cx="1082203" cy="1082203"/>
          </a:xfrm>
          <a:prstGeom prst="rect">
            <a:avLst/>
          </a:prstGeom>
        </p:spPr>
      </p:pic>
      <p:pic>
        <p:nvPicPr>
          <p:cNvPr id="16" name="Image 15" descr="setting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325" y="1467333"/>
            <a:ext cx="483196" cy="483196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0" y="502971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0" i="0" dirty="0">
                <a:solidFill>
                  <a:srgbClr val="FFFFFF"/>
                </a:solidFill>
                <a:latin typeface="Helvetica Neue Thin"/>
                <a:cs typeface="Helvetica Neue Thin"/>
              </a:rPr>
              <a:t>L’outil pensé</a:t>
            </a:r>
            <a:r>
              <a:rPr lang="fr-FR" sz="2400" b="0" i="0" baseline="0" dirty="0">
                <a:solidFill>
                  <a:srgbClr val="FFFFFF"/>
                </a:solidFill>
                <a:latin typeface="Helvetica Neue Thin"/>
                <a:cs typeface="Helvetica Neue Thin"/>
              </a:rPr>
              <a:t> et </a:t>
            </a:r>
            <a:r>
              <a:rPr lang="fr-FR" sz="2400" b="0" i="0" dirty="0">
                <a:solidFill>
                  <a:srgbClr val="FFFFFF"/>
                </a:solidFill>
                <a:latin typeface="Helvetica Neue Thin"/>
                <a:cs typeface="Helvetica Neue Thin"/>
              </a:rPr>
              <a:t>développé </a:t>
            </a:r>
            <a:r>
              <a:rPr lang="fr-FR" sz="2400" b="0" i="0" dirty="0">
                <a:solidFill>
                  <a:srgbClr val="FFFFFF"/>
                </a:solidFill>
                <a:latin typeface="Helvetica Neue Medium"/>
                <a:cs typeface="Helvetica Neue Medium"/>
              </a:rPr>
              <a:t>par</a:t>
            </a:r>
            <a:r>
              <a:rPr lang="fr-FR" sz="2400" b="0" i="0" dirty="0">
                <a:solidFill>
                  <a:srgbClr val="FFFFFF"/>
                </a:solidFill>
                <a:latin typeface="Helvetica Neue Thin"/>
                <a:cs typeface="Helvetica Neue Thin"/>
              </a:rPr>
              <a:t> et </a:t>
            </a:r>
            <a:r>
              <a:rPr lang="fr-FR" sz="2400" b="0" i="0" kern="1200" dirty="0">
                <a:solidFill>
                  <a:srgbClr val="FFFFFF"/>
                </a:solidFill>
                <a:latin typeface="Helvetica Neue Medium"/>
                <a:ea typeface="+mn-ea"/>
                <a:cs typeface="Helvetica Neue Medium"/>
              </a:rPr>
              <a:t>pour </a:t>
            </a:r>
            <a:r>
              <a:rPr lang="fr-FR" sz="2400" b="0" i="0" dirty="0">
                <a:solidFill>
                  <a:srgbClr val="FFFFFF"/>
                </a:solidFill>
                <a:latin typeface="Helvetica Neue Thin"/>
                <a:cs typeface="Helvetica Neue Thin"/>
              </a:rPr>
              <a:t>les structures</a:t>
            </a:r>
            <a:r>
              <a:rPr lang="fr-FR" sz="2400" b="0" i="0" baseline="0" dirty="0">
                <a:solidFill>
                  <a:srgbClr val="FFFFFF"/>
                </a:solidFill>
                <a:latin typeface="Helvetica Neue Thin"/>
                <a:cs typeface="Helvetica Neue Thin"/>
              </a:rPr>
              <a:t> de l’ESS</a:t>
            </a:r>
            <a:endParaRPr lang="fr-FR" sz="2400" b="0" i="0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sp>
        <p:nvSpPr>
          <p:cNvPr id="18" name="ZoneTexte 17"/>
          <p:cNvSpPr txBox="1"/>
          <p:nvPr userDrawn="1"/>
        </p:nvSpPr>
        <p:spPr>
          <a:xfrm>
            <a:off x="3795262" y="3656462"/>
            <a:ext cx="482696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b="0" i="0" dirty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COUTOSUIX</a:t>
            </a:r>
            <a:endParaRPr lang="fr-FR" sz="2000" b="0" i="0" dirty="0">
              <a:solidFill>
                <a:srgbClr val="FFFFFF"/>
              </a:solidFill>
              <a:latin typeface="Helvetica Neue Bold Condensed"/>
              <a:cs typeface="Helvetica Neue Bold Condensed"/>
            </a:endParaRPr>
          </a:p>
        </p:txBody>
      </p:sp>
      <p:sp>
        <p:nvSpPr>
          <p:cNvPr id="19" name="Losange 18"/>
          <p:cNvSpPr/>
          <p:nvPr userDrawn="1"/>
        </p:nvSpPr>
        <p:spPr>
          <a:xfrm>
            <a:off x="4550980" y="-189383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pic>
        <p:nvPicPr>
          <p:cNvPr id="20" name="Image 19" descr="light-bulb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230" y="1786092"/>
            <a:ext cx="1283428" cy="1283428"/>
          </a:xfrm>
          <a:prstGeom prst="rect">
            <a:avLst/>
          </a:prstGeom>
        </p:spPr>
      </p:pic>
      <p:pic>
        <p:nvPicPr>
          <p:cNvPr id="21" name="Image 20" descr="group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672" y="79610"/>
            <a:ext cx="579935" cy="579935"/>
          </a:xfrm>
          <a:prstGeom prst="rect">
            <a:avLst/>
          </a:prstGeom>
        </p:spPr>
      </p:pic>
      <p:sp>
        <p:nvSpPr>
          <p:cNvPr id="22" name="Losange 21"/>
          <p:cNvSpPr/>
          <p:nvPr userDrawn="1"/>
        </p:nvSpPr>
        <p:spPr>
          <a:xfrm>
            <a:off x="5197418" y="-831630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74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C2E040-D555-6E48-84F2-A876613C32AC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434713-5D88-A840-AD35-989178931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812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C2E040-D555-6E48-84F2-A876613C32AC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434713-5D88-A840-AD35-989178931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39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8901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osange 6"/>
          <p:cNvSpPr/>
          <p:nvPr userDrawn="1"/>
        </p:nvSpPr>
        <p:spPr>
          <a:xfrm>
            <a:off x="-150419" y="-185162"/>
            <a:ext cx="2395588" cy="246758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Losange 7"/>
          <p:cNvSpPr/>
          <p:nvPr userDrawn="1"/>
        </p:nvSpPr>
        <p:spPr>
          <a:xfrm>
            <a:off x="1200397" y="1177057"/>
            <a:ext cx="2395588" cy="246758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Losange 8"/>
          <p:cNvSpPr/>
          <p:nvPr userDrawn="1"/>
        </p:nvSpPr>
        <p:spPr>
          <a:xfrm>
            <a:off x="2531978" y="483182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0" name="Losange 9"/>
          <p:cNvSpPr/>
          <p:nvPr userDrawn="1"/>
        </p:nvSpPr>
        <p:spPr>
          <a:xfrm>
            <a:off x="3189074" y="1173305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1" name="Losange 10"/>
          <p:cNvSpPr/>
          <p:nvPr userDrawn="1"/>
        </p:nvSpPr>
        <p:spPr>
          <a:xfrm>
            <a:off x="3193447" y="-189383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2" name="Losange 11"/>
          <p:cNvSpPr/>
          <p:nvPr userDrawn="1"/>
        </p:nvSpPr>
        <p:spPr>
          <a:xfrm>
            <a:off x="3870481" y="483182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3" name="Losange 12"/>
          <p:cNvSpPr/>
          <p:nvPr userDrawn="1"/>
        </p:nvSpPr>
        <p:spPr>
          <a:xfrm>
            <a:off x="3871947" y="-831630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pic>
        <p:nvPicPr>
          <p:cNvPr id="14" name="Image 13" descr="mou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970" y="756940"/>
            <a:ext cx="518888" cy="518888"/>
          </a:xfrm>
          <a:prstGeom prst="rect">
            <a:avLst/>
          </a:prstGeom>
        </p:spPr>
      </p:pic>
      <p:pic>
        <p:nvPicPr>
          <p:cNvPr id="15" name="Image 14" descr="calenda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52" y="518900"/>
            <a:ext cx="1082203" cy="1082203"/>
          </a:xfrm>
          <a:prstGeom prst="rect">
            <a:avLst/>
          </a:prstGeom>
        </p:spPr>
      </p:pic>
      <p:pic>
        <p:nvPicPr>
          <p:cNvPr id="16" name="Image 15" descr="setting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325" y="1467333"/>
            <a:ext cx="483196" cy="483196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0" y="502971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0" i="0" dirty="0">
                <a:solidFill>
                  <a:srgbClr val="FFFFFF"/>
                </a:solidFill>
                <a:latin typeface="Helvetica Neue Thin"/>
                <a:cs typeface="Helvetica Neue Thin"/>
              </a:rPr>
              <a:t>L’outil pensé</a:t>
            </a:r>
            <a:r>
              <a:rPr lang="fr-FR" sz="2400" b="0" i="0" baseline="0" dirty="0">
                <a:solidFill>
                  <a:srgbClr val="FFFFFF"/>
                </a:solidFill>
                <a:latin typeface="Helvetica Neue Thin"/>
                <a:cs typeface="Helvetica Neue Thin"/>
              </a:rPr>
              <a:t> et </a:t>
            </a:r>
            <a:r>
              <a:rPr lang="fr-FR" sz="2400" b="0" i="0" dirty="0">
                <a:solidFill>
                  <a:srgbClr val="FFFFFF"/>
                </a:solidFill>
                <a:latin typeface="Helvetica Neue Thin"/>
                <a:cs typeface="Helvetica Neue Thin"/>
              </a:rPr>
              <a:t>développé </a:t>
            </a:r>
            <a:r>
              <a:rPr lang="fr-FR" sz="2400" b="0" i="0" dirty="0">
                <a:solidFill>
                  <a:srgbClr val="FFFFFF"/>
                </a:solidFill>
                <a:latin typeface="Helvetica Neue Medium"/>
                <a:cs typeface="Helvetica Neue Medium"/>
              </a:rPr>
              <a:t>par</a:t>
            </a:r>
            <a:r>
              <a:rPr lang="fr-FR" sz="2400" b="0" i="0" dirty="0">
                <a:solidFill>
                  <a:srgbClr val="FFFFFF"/>
                </a:solidFill>
                <a:latin typeface="Helvetica Neue Thin"/>
                <a:cs typeface="Helvetica Neue Thin"/>
              </a:rPr>
              <a:t> et </a:t>
            </a:r>
            <a:r>
              <a:rPr lang="fr-FR" sz="2400" b="0" i="0" kern="1200" dirty="0">
                <a:solidFill>
                  <a:srgbClr val="FFFFFF"/>
                </a:solidFill>
                <a:latin typeface="Helvetica Neue Medium"/>
                <a:ea typeface="+mn-ea"/>
                <a:cs typeface="Helvetica Neue Medium"/>
              </a:rPr>
              <a:t>pour </a:t>
            </a:r>
            <a:r>
              <a:rPr lang="fr-FR" sz="2400" b="0" i="0" dirty="0">
                <a:solidFill>
                  <a:srgbClr val="FFFFFF"/>
                </a:solidFill>
                <a:latin typeface="Helvetica Neue Thin"/>
                <a:cs typeface="Helvetica Neue Thin"/>
              </a:rPr>
              <a:t>les structures</a:t>
            </a:r>
            <a:r>
              <a:rPr lang="fr-FR" sz="2400" b="0" i="0" baseline="0" dirty="0">
                <a:solidFill>
                  <a:srgbClr val="FFFFFF"/>
                </a:solidFill>
                <a:latin typeface="Helvetica Neue Thin"/>
                <a:cs typeface="Helvetica Neue Thin"/>
              </a:rPr>
              <a:t> de l’ESS</a:t>
            </a:r>
            <a:endParaRPr lang="fr-FR" sz="2400" b="0" i="0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sp>
        <p:nvSpPr>
          <p:cNvPr id="18" name="ZoneTexte 17"/>
          <p:cNvSpPr txBox="1"/>
          <p:nvPr userDrawn="1"/>
        </p:nvSpPr>
        <p:spPr>
          <a:xfrm>
            <a:off x="3795262" y="3656462"/>
            <a:ext cx="482696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b="0" i="0" dirty="0">
                <a:solidFill>
                  <a:srgbClr val="FFFFFF"/>
                </a:solidFill>
                <a:latin typeface="Helvetica Neue Bold Condensed"/>
                <a:cs typeface="Helvetica Neue Bold Condensed"/>
              </a:rPr>
              <a:t>COUTOSUIX</a:t>
            </a:r>
            <a:endParaRPr lang="fr-FR" sz="2000" b="0" i="0" dirty="0">
              <a:solidFill>
                <a:srgbClr val="FFFFFF"/>
              </a:solidFill>
              <a:latin typeface="Helvetica Neue Bold Condensed"/>
              <a:cs typeface="Helvetica Neue Bold Condensed"/>
            </a:endParaRPr>
          </a:p>
        </p:txBody>
      </p:sp>
      <p:sp>
        <p:nvSpPr>
          <p:cNvPr id="19" name="Losange 18"/>
          <p:cNvSpPr/>
          <p:nvPr userDrawn="1"/>
        </p:nvSpPr>
        <p:spPr>
          <a:xfrm>
            <a:off x="4550980" y="-189383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pic>
        <p:nvPicPr>
          <p:cNvPr id="20" name="Image 19" descr="light-bulb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230" y="1786092"/>
            <a:ext cx="1283428" cy="1283428"/>
          </a:xfrm>
          <a:prstGeom prst="rect">
            <a:avLst/>
          </a:prstGeom>
        </p:spPr>
      </p:pic>
      <p:pic>
        <p:nvPicPr>
          <p:cNvPr id="21" name="Image 20" descr="group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672" y="79610"/>
            <a:ext cx="579935" cy="579935"/>
          </a:xfrm>
          <a:prstGeom prst="rect">
            <a:avLst/>
          </a:prstGeom>
        </p:spPr>
      </p:pic>
      <p:sp>
        <p:nvSpPr>
          <p:cNvPr id="22" name="Losange 21"/>
          <p:cNvSpPr/>
          <p:nvPr userDrawn="1"/>
        </p:nvSpPr>
        <p:spPr>
          <a:xfrm>
            <a:off x="5197418" y="-831630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67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5948856" y="6484882"/>
            <a:ext cx="2133600" cy="215572"/>
          </a:xfrm>
          <a:prstGeom prst="rect">
            <a:avLst/>
          </a:prstGeom>
        </p:spPr>
        <p:txBody>
          <a:bodyPr/>
          <a:lstStyle>
            <a:lvl1pPr algn="ctr">
              <a:defRPr sz="900"/>
            </a:lvl1pPr>
          </a:lstStyle>
          <a:p>
            <a:fld id="{B0C2E040-D555-6E48-84F2-A876613C32AC}" type="datetimeFigureOut">
              <a:rPr lang="fr-FR" smtClean="0"/>
              <a:pPr/>
              <a:t>19/12/2024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082456" y="6484882"/>
            <a:ext cx="604344" cy="215572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E0434713-5D88-A840-AD35-98917893157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C3E2508-707D-464F-A53B-13CE11284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491"/>
            <a:ext cx="8229600" cy="370599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28CB8DF3-C9AB-A343-9476-66DB774CD1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746125"/>
            <a:ext cx="8229600" cy="5381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 baseline="0">
                <a:latin typeface="+mj-lt"/>
              </a:defRPr>
            </a:lvl1pPr>
          </a:lstStyle>
          <a:p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5787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osange 6"/>
          <p:cNvSpPr/>
          <p:nvPr userDrawn="1"/>
        </p:nvSpPr>
        <p:spPr>
          <a:xfrm>
            <a:off x="-150419" y="-185162"/>
            <a:ext cx="2395588" cy="246758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Losange 7"/>
          <p:cNvSpPr/>
          <p:nvPr userDrawn="1"/>
        </p:nvSpPr>
        <p:spPr>
          <a:xfrm>
            <a:off x="1200397" y="1177057"/>
            <a:ext cx="2395588" cy="246758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Losange 8"/>
          <p:cNvSpPr/>
          <p:nvPr userDrawn="1"/>
        </p:nvSpPr>
        <p:spPr>
          <a:xfrm>
            <a:off x="2531978" y="483182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0" name="Losange 9"/>
          <p:cNvSpPr/>
          <p:nvPr userDrawn="1"/>
        </p:nvSpPr>
        <p:spPr>
          <a:xfrm>
            <a:off x="3189074" y="1173305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1" name="Losange 10"/>
          <p:cNvSpPr/>
          <p:nvPr userDrawn="1"/>
        </p:nvSpPr>
        <p:spPr>
          <a:xfrm>
            <a:off x="3193447" y="-189383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2" name="Losange 11"/>
          <p:cNvSpPr/>
          <p:nvPr userDrawn="1"/>
        </p:nvSpPr>
        <p:spPr>
          <a:xfrm>
            <a:off x="3870481" y="483182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3" name="Losange 12"/>
          <p:cNvSpPr/>
          <p:nvPr userDrawn="1"/>
        </p:nvSpPr>
        <p:spPr>
          <a:xfrm>
            <a:off x="3871947" y="-831630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pic>
        <p:nvPicPr>
          <p:cNvPr id="14" name="Image 13" descr="mous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970" y="756940"/>
            <a:ext cx="518888" cy="518888"/>
          </a:xfrm>
          <a:prstGeom prst="rect">
            <a:avLst/>
          </a:prstGeom>
        </p:spPr>
      </p:pic>
      <p:pic>
        <p:nvPicPr>
          <p:cNvPr id="15" name="Image 14" descr="calendar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52" y="518900"/>
            <a:ext cx="1082203" cy="1082203"/>
          </a:xfrm>
          <a:prstGeom prst="rect">
            <a:avLst/>
          </a:prstGeom>
        </p:spPr>
      </p:pic>
      <p:pic>
        <p:nvPicPr>
          <p:cNvPr id="16" name="Image 15" descr="settings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325" y="1467333"/>
            <a:ext cx="483196" cy="483196"/>
          </a:xfrm>
          <a:prstGeom prst="rect">
            <a:avLst/>
          </a:prstGeom>
        </p:spPr>
      </p:pic>
      <p:sp>
        <p:nvSpPr>
          <p:cNvPr id="19" name="Losange 18"/>
          <p:cNvSpPr/>
          <p:nvPr userDrawn="1"/>
        </p:nvSpPr>
        <p:spPr>
          <a:xfrm>
            <a:off x="4550980" y="-189383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pic>
        <p:nvPicPr>
          <p:cNvPr id="20" name="Image 19" descr="light-bulb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230" y="1786092"/>
            <a:ext cx="1283428" cy="1283428"/>
          </a:xfrm>
          <a:prstGeom prst="rect">
            <a:avLst/>
          </a:prstGeom>
        </p:spPr>
      </p:pic>
      <p:pic>
        <p:nvPicPr>
          <p:cNvPr id="21" name="Image 20" descr="group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672" y="79610"/>
            <a:ext cx="579935" cy="579935"/>
          </a:xfrm>
          <a:prstGeom prst="rect">
            <a:avLst/>
          </a:prstGeom>
        </p:spPr>
      </p:pic>
      <p:sp>
        <p:nvSpPr>
          <p:cNvPr id="22" name="Losange 21"/>
          <p:cNvSpPr/>
          <p:nvPr userDrawn="1"/>
        </p:nvSpPr>
        <p:spPr>
          <a:xfrm>
            <a:off x="5197418" y="-831630"/>
            <a:ext cx="1085305" cy="1117921"/>
          </a:xfrm>
          <a:prstGeom prst="diamond">
            <a:avLst/>
          </a:prstGeom>
          <a:solidFill>
            <a:srgbClr val="BB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55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8" r:id="rId2"/>
    <p:sldLayoutId id="2147483659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osange 6"/>
          <p:cNvSpPr/>
          <p:nvPr userDrawn="1"/>
        </p:nvSpPr>
        <p:spPr>
          <a:xfrm>
            <a:off x="-161305" y="-176355"/>
            <a:ext cx="2395588" cy="2467581"/>
          </a:xfrm>
          <a:prstGeom prst="diamond">
            <a:avLst/>
          </a:prstGeom>
          <a:solidFill>
            <a:srgbClr val="BB0001">
              <a:alpha val="1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Losange 7"/>
          <p:cNvSpPr/>
          <p:nvPr userDrawn="1"/>
        </p:nvSpPr>
        <p:spPr>
          <a:xfrm>
            <a:off x="1200397" y="1177057"/>
            <a:ext cx="2395588" cy="2467581"/>
          </a:xfrm>
          <a:prstGeom prst="diamond">
            <a:avLst/>
          </a:prstGeom>
          <a:solidFill>
            <a:srgbClr val="BB0001">
              <a:alpha val="1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Losange 8"/>
          <p:cNvSpPr/>
          <p:nvPr userDrawn="1"/>
        </p:nvSpPr>
        <p:spPr>
          <a:xfrm>
            <a:off x="2531978" y="483182"/>
            <a:ext cx="1085305" cy="1117921"/>
          </a:xfrm>
          <a:prstGeom prst="diamond">
            <a:avLst/>
          </a:prstGeom>
          <a:solidFill>
            <a:srgbClr val="BB0001">
              <a:alpha val="1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0" name="Losange 9"/>
          <p:cNvSpPr/>
          <p:nvPr userDrawn="1"/>
        </p:nvSpPr>
        <p:spPr>
          <a:xfrm>
            <a:off x="3189074" y="1173305"/>
            <a:ext cx="1085305" cy="1117921"/>
          </a:xfrm>
          <a:prstGeom prst="diamond">
            <a:avLst/>
          </a:prstGeom>
          <a:solidFill>
            <a:srgbClr val="BB0001">
              <a:alpha val="1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1" name="Losange 10"/>
          <p:cNvSpPr/>
          <p:nvPr userDrawn="1"/>
        </p:nvSpPr>
        <p:spPr>
          <a:xfrm>
            <a:off x="3193447" y="-189383"/>
            <a:ext cx="1085305" cy="1117921"/>
          </a:xfrm>
          <a:prstGeom prst="diamond">
            <a:avLst/>
          </a:prstGeom>
          <a:solidFill>
            <a:srgbClr val="BB0001">
              <a:alpha val="1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2" name="Losange 11"/>
          <p:cNvSpPr/>
          <p:nvPr userDrawn="1"/>
        </p:nvSpPr>
        <p:spPr>
          <a:xfrm>
            <a:off x="3870481" y="483182"/>
            <a:ext cx="1085305" cy="1117921"/>
          </a:xfrm>
          <a:prstGeom prst="diamond">
            <a:avLst/>
          </a:prstGeom>
          <a:solidFill>
            <a:srgbClr val="BB0001">
              <a:alpha val="1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sp>
        <p:nvSpPr>
          <p:cNvPr id="13" name="Losange 12"/>
          <p:cNvSpPr/>
          <p:nvPr userDrawn="1"/>
        </p:nvSpPr>
        <p:spPr>
          <a:xfrm>
            <a:off x="3871947" y="-831630"/>
            <a:ext cx="1085305" cy="1117921"/>
          </a:xfrm>
          <a:prstGeom prst="diamond">
            <a:avLst/>
          </a:prstGeom>
          <a:solidFill>
            <a:srgbClr val="BB0001">
              <a:alpha val="1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pic>
        <p:nvPicPr>
          <p:cNvPr id="14" name="Image 13" descr="mouse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970" y="756940"/>
            <a:ext cx="518888" cy="518888"/>
          </a:xfrm>
          <a:prstGeom prst="rect">
            <a:avLst/>
          </a:prstGeom>
        </p:spPr>
      </p:pic>
      <p:pic>
        <p:nvPicPr>
          <p:cNvPr id="15" name="Image 14" descr="calendar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52" y="518900"/>
            <a:ext cx="1082203" cy="1082203"/>
          </a:xfrm>
          <a:prstGeom prst="rect">
            <a:avLst/>
          </a:prstGeom>
        </p:spPr>
      </p:pic>
      <p:pic>
        <p:nvPicPr>
          <p:cNvPr id="16" name="Image 15" descr="settings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325" y="1467333"/>
            <a:ext cx="483196" cy="483196"/>
          </a:xfrm>
          <a:prstGeom prst="rect">
            <a:avLst/>
          </a:prstGeom>
        </p:spPr>
      </p:pic>
      <p:sp>
        <p:nvSpPr>
          <p:cNvPr id="19" name="Losange 18"/>
          <p:cNvSpPr/>
          <p:nvPr userDrawn="1"/>
        </p:nvSpPr>
        <p:spPr>
          <a:xfrm>
            <a:off x="4550980" y="-189383"/>
            <a:ext cx="1085305" cy="1117921"/>
          </a:xfrm>
          <a:prstGeom prst="diamond">
            <a:avLst/>
          </a:prstGeom>
          <a:solidFill>
            <a:srgbClr val="BB0001">
              <a:alpha val="1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  <p:pic>
        <p:nvPicPr>
          <p:cNvPr id="20" name="Image 19" descr="light-bulb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230" y="1786092"/>
            <a:ext cx="1283428" cy="1283428"/>
          </a:xfrm>
          <a:prstGeom prst="rect">
            <a:avLst/>
          </a:prstGeom>
        </p:spPr>
      </p:pic>
      <p:pic>
        <p:nvPicPr>
          <p:cNvPr id="21" name="Image 20" descr="group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672" y="79610"/>
            <a:ext cx="579935" cy="579935"/>
          </a:xfrm>
          <a:prstGeom prst="rect">
            <a:avLst/>
          </a:prstGeom>
        </p:spPr>
      </p:pic>
      <p:sp>
        <p:nvSpPr>
          <p:cNvPr id="22" name="Losange 21"/>
          <p:cNvSpPr/>
          <p:nvPr userDrawn="1"/>
        </p:nvSpPr>
        <p:spPr>
          <a:xfrm>
            <a:off x="5197418" y="-831630"/>
            <a:ext cx="1085305" cy="1117921"/>
          </a:xfrm>
          <a:prstGeom prst="diamond">
            <a:avLst/>
          </a:prstGeom>
          <a:solidFill>
            <a:srgbClr val="BB0001">
              <a:alpha val="1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983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365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B09800F-D3C5-1D48-8F9C-DF3F6816F5B4}"/>
              </a:ext>
            </a:extLst>
          </p:cNvPr>
          <p:cNvSpPr txBox="1"/>
          <p:nvPr/>
        </p:nvSpPr>
        <p:spPr>
          <a:xfrm>
            <a:off x="4237464" y="3635297"/>
            <a:ext cx="405904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b="1" dirty="0"/>
              <a:t>Préparer la clôture de comptes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313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8314E8-BE0D-5140-886B-A1CC43360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CLOTURE DE COMPTES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B600E2-C6B1-E84D-BEBE-36952DD6182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762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3FBE6B-411C-144F-B731-60E3D12C6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CLOTURE DE COMPTES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146CFB-E5E8-D74F-A582-66E25161A4C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fr-FR" sz="1800" b="1" dirty="0">
                <a:latin typeface="Marianne" panose="02000000000000000000" pitchFamily="2" charset="0"/>
              </a:rPr>
              <a:t>Objectifs : Calculer l’avancement des contrats</a:t>
            </a:r>
          </a:p>
          <a:p>
            <a:r>
              <a:rPr lang="fr-FR" dirty="0">
                <a:latin typeface="Marianne" panose="02000000000000000000" pitchFamily="2" charset="0"/>
              </a:rPr>
              <a:t>Valorisation des temps de travail et des frais pour les financements non terminés ou non facturés</a:t>
            </a:r>
          </a:p>
          <a:p>
            <a:r>
              <a:rPr lang="fr-FR" dirty="0">
                <a:latin typeface="Marianne" panose="02000000000000000000" pitchFamily="2" charset="0"/>
              </a:rPr>
              <a:t>Effectuer le cadrage du CA (Prestations cadrage extourne N-1 + PCA N-1 / contrôle des avancements N-1 et PCA+ fonds dédiés pour les subventions)  </a:t>
            </a:r>
          </a:p>
          <a:p>
            <a:endParaRPr lang="fr-FR" dirty="0">
              <a:latin typeface="Marianne" panose="02000000000000000000" pitchFamily="2" charset="0"/>
            </a:endParaRPr>
          </a:p>
          <a:p>
            <a:r>
              <a:rPr lang="fr-FR" sz="1400" b="1" dirty="0">
                <a:solidFill>
                  <a:srgbClr val="890101"/>
                </a:solidFill>
              </a:rPr>
              <a:t>Dans ce p’tit </a:t>
            </a:r>
            <a:r>
              <a:rPr lang="fr-FR" sz="1400" b="1" dirty="0" err="1">
                <a:solidFill>
                  <a:srgbClr val="890101"/>
                </a:solidFill>
              </a:rPr>
              <a:t>Dej</a:t>
            </a:r>
            <a:r>
              <a:rPr lang="fr-FR" sz="1400" b="1" dirty="0">
                <a:solidFill>
                  <a:srgbClr val="890101"/>
                </a:solidFill>
              </a:rPr>
              <a:t>, nous allons vous partageons notre pratique…</a:t>
            </a:r>
          </a:p>
          <a:p>
            <a:endParaRPr lang="fr-FR" sz="1400" dirty="0">
              <a:latin typeface="Marianne" panose="02000000000000000000" pitchFamily="2" charset="0"/>
            </a:endParaRPr>
          </a:p>
          <a:p>
            <a:pPr algn="ctr">
              <a:lnSpc>
                <a:spcPct val="200000"/>
              </a:lnSpc>
            </a:pPr>
            <a:r>
              <a:rPr lang="fr-FR" sz="1800" b="1" dirty="0">
                <a:latin typeface="Marianne" panose="02000000000000000000" pitchFamily="2" charset="0"/>
              </a:rPr>
              <a:t>Les grandes étapes 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fr-FR" sz="1400" b="1" dirty="0">
                <a:latin typeface="Marianne" panose="02000000000000000000" pitchFamily="2" charset="0"/>
              </a:rPr>
              <a:t>Les contrôles 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  <a:tabLst>
                <a:tab pos="6572250" algn="l"/>
              </a:tabLst>
            </a:pPr>
            <a:r>
              <a:rPr lang="fr-FR" sz="1400" b="1" dirty="0">
                <a:latin typeface="Marianne" panose="02000000000000000000" pitchFamily="2" charset="0"/>
              </a:rPr>
              <a:t>Caler le budget sur le réalisé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  <a:tabLst>
                <a:tab pos="6572250" algn="l"/>
              </a:tabLst>
            </a:pPr>
            <a:r>
              <a:rPr lang="fr-FR" sz="1400" b="1" dirty="0">
                <a:latin typeface="Marianne" panose="02000000000000000000" pitchFamily="2" charset="0"/>
              </a:rPr>
              <a:t>Equilibrer les projets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  <a:tabLst>
                <a:tab pos="6572250" algn="l"/>
              </a:tabLst>
            </a:pPr>
            <a:r>
              <a:rPr lang="fr-FR" sz="1400" b="1" dirty="0">
                <a:latin typeface="Marianne" panose="02000000000000000000" pitchFamily="2" charset="0"/>
              </a:rPr>
              <a:t>Les derniers contrôles </a:t>
            </a:r>
          </a:p>
          <a:p>
            <a:pPr>
              <a:lnSpc>
                <a:spcPct val="200000"/>
              </a:lnSpc>
              <a:tabLst>
                <a:tab pos="6572250" algn="l"/>
              </a:tabLst>
            </a:pPr>
            <a:r>
              <a:rPr lang="fr-FR" sz="1800" dirty="0">
                <a:latin typeface="Marianne" panose="02000000000000000000" pitchFamily="2" charset="0"/>
              </a:rPr>
              <a:t>		</a:t>
            </a:r>
            <a:endParaRPr lang="fr-FR" dirty="0">
              <a:latin typeface="Marianne" panose="02000000000000000000" pitchFamily="2" charset="0"/>
            </a:endParaRPr>
          </a:p>
          <a:p>
            <a:endParaRPr lang="fr-FR" dirty="0"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691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C29C67-68E0-EF40-8B53-36752F274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CLOTURE DE COMPTES – LES CONTROLES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94E935B-195C-7946-B103-10F71449CDEB}"/>
              </a:ext>
            </a:extLst>
          </p:cNvPr>
          <p:cNvSpPr txBox="1"/>
          <p:nvPr/>
        </p:nvSpPr>
        <p:spPr>
          <a:xfrm>
            <a:off x="256478" y="627309"/>
            <a:ext cx="857528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200" b="1" dirty="0">
                <a:latin typeface="Marianne" panose="02000000000000000000" pitchFamily="2" charset="0"/>
              </a:rPr>
              <a:t>Contrôle – Les contrats</a:t>
            </a:r>
          </a:p>
          <a:p>
            <a:r>
              <a:rPr lang="fr-FR" sz="1100" dirty="0">
                <a:latin typeface="Marianne" panose="02000000000000000000" pitchFamily="2" charset="0"/>
              </a:rPr>
              <a:t>Contrôler que tous les contrats sont à la fois saisies en comptabilité et dans </a:t>
            </a:r>
            <a:r>
              <a:rPr lang="fr-FR" sz="1100" dirty="0" err="1">
                <a:latin typeface="Marianne" panose="02000000000000000000" pitchFamily="2" charset="0"/>
              </a:rPr>
              <a:t>Coutosuix</a:t>
            </a:r>
            <a:endParaRPr lang="fr-FR" sz="1100" dirty="0">
              <a:latin typeface="Marianne" panose="02000000000000000000" pitchFamily="2" charset="0"/>
            </a:endParaRPr>
          </a:p>
          <a:p>
            <a:r>
              <a:rPr lang="fr-FR" sz="1100" dirty="0">
                <a:latin typeface="Marianne" panose="02000000000000000000" pitchFamily="2" charset="0"/>
              </a:rPr>
              <a:t>Faire un export de tous les contrats en cours sur l’année. </a:t>
            </a:r>
          </a:p>
          <a:p>
            <a:r>
              <a:rPr lang="fr-FR" sz="1100" dirty="0">
                <a:latin typeface="Marianne" panose="02000000000000000000" pitchFamily="2" charset="0"/>
              </a:rPr>
              <a:t>Faire un tri par numéro de compte</a:t>
            </a:r>
          </a:p>
          <a:p>
            <a:endParaRPr lang="fr-FR" sz="1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200" b="1" dirty="0">
                <a:latin typeface="Marianne" panose="02000000000000000000" pitchFamily="2" charset="0"/>
              </a:rPr>
              <a:t>Contrôle – Les dépenses</a:t>
            </a:r>
          </a:p>
          <a:p>
            <a:r>
              <a:rPr lang="fr-FR" sz="1100" dirty="0"/>
              <a:t>De la même manière que les heures, il faut vérifier le contenu de </a:t>
            </a:r>
            <a:r>
              <a:rPr lang="fr-FR" sz="1100" dirty="0" err="1"/>
              <a:t>CoutoSuix</a:t>
            </a:r>
            <a:r>
              <a:rPr lang="fr-FR" sz="1100" dirty="0"/>
              <a:t> au regard de la comptabilité.</a:t>
            </a:r>
          </a:p>
          <a:p>
            <a:r>
              <a:rPr lang="fr-FR" sz="1100" dirty="0"/>
              <a:t>Exporter les dépenses de </a:t>
            </a:r>
            <a:r>
              <a:rPr lang="fr-FR" sz="1100" dirty="0" err="1"/>
              <a:t>CoutoSuix</a:t>
            </a:r>
            <a:r>
              <a:rPr lang="fr-FR" sz="1100" dirty="0"/>
              <a:t>, les trier par compte comptable pour comparer avec les comptes 6 de votre comptabilité</a:t>
            </a:r>
            <a:r>
              <a:rPr lang="fr-FR" sz="1400" dirty="0"/>
              <a:t>.</a:t>
            </a:r>
          </a:p>
          <a:p>
            <a:endParaRPr lang="fr-FR" sz="1000" dirty="0"/>
          </a:p>
          <a:p>
            <a:r>
              <a:rPr lang="fr-FR" sz="1400" dirty="0"/>
              <a:t> 🅰️ </a:t>
            </a:r>
            <a:r>
              <a:rPr lang="fr-FR" sz="1100" i="1" dirty="0"/>
              <a:t>Il n’y a qu’un seul compte comptable renseigné dans </a:t>
            </a:r>
            <a:r>
              <a:rPr lang="fr-FR" sz="1100" i="1" dirty="0" err="1"/>
              <a:t>CoutoSuix</a:t>
            </a:r>
            <a:r>
              <a:rPr lang="fr-FR" sz="1100" i="1" dirty="0"/>
              <a:t>, donc si vous avez des frais de déplacements intégrés, il faudra les identifier pour pouvoir vérifier le montant HT de chaque compte.</a:t>
            </a:r>
            <a:endParaRPr lang="fr-FR" sz="1100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fr-FR" sz="10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1200" b="1" dirty="0">
                <a:latin typeface="Marianne" panose="02000000000000000000" pitchFamily="2" charset="0"/>
              </a:rPr>
              <a:t>Contrôler que tous les contrats en cours sont bien ventilés sur une ou plusieurs de un ou plusieurs projets</a:t>
            </a:r>
          </a:p>
          <a:p>
            <a:r>
              <a:rPr lang="fr-FR" sz="1100" dirty="0">
                <a:latin typeface="Marianne" panose="02000000000000000000" pitchFamily="2" charset="0"/>
              </a:rPr>
              <a:t>Menu Contrôle des ventilations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4EC409E-747B-BD4D-A6C2-A93AB05E85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595" y="3714891"/>
            <a:ext cx="8251902" cy="1945139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9538E089-AB6A-6648-B8E4-F12909C69472}"/>
              </a:ext>
            </a:extLst>
          </p:cNvPr>
          <p:cNvSpPr txBox="1"/>
          <p:nvPr/>
        </p:nvSpPr>
        <p:spPr>
          <a:xfrm>
            <a:off x="289931" y="5905357"/>
            <a:ext cx="856413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>
                <a:solidFill>
                  <a:srgbClr val="890101"/>
                </a:solidFill>
                <a:latin typeface="Marianne" panose="02000000000000000000" pitchFamily="2" charset="0"/>
              </a:rPr>
              <a:t>Tips : </a:t>
            </a:r>
          </a:p>
          <a:p>
            <a:r>
              <a:rPr lang="fr-FR" sz="1100" i="1" dirty="0">
                <a:solidFill>
                  <a:srgbClr val="890101"/>
                </a:solidFill>
                <a:latin typeface="Marianne" panose="02000000000000000000" pitchFamily="2" charset="0"/>
              </a:rPr>
              <a:t> - indiquer le numéro de contrat </a:t>
            </a:r>
            <a:r>
              <a:rPr lang="fr-FR" sz="1100" i="1" dirty="0" err="1">
                <a:solidFill>
                  <a:srgbClr val="890101"/>
                </a:solidFill>
                <a:latin typeface="Marianne" panose="02000000000000000000" pitchFamily="2" charset="0"/>
              </a:rPr>
              <a:t>Coutosuix</a:t>
            </a:r>
            <a:r>
              <a:rPr lang="fr-FR" sz="1100" i="1" dirty="0">
                <a:solidFill>
                  <a:srgbClr val="890101"/>
                </a:solidFill>
                <a:latin typeface="Marianne" panose="02000000000000000000" pitchFamily="2" charset="0"/>
              </a:rPr>
              <a:t> dans les libellés de contrats en compta pour faciliter le rapprochement </a:t>
            </a:r>
            <a:br>
              <a:rPr lang="fr-FR" sz="1100" i="1" dirty="0">
                <a:solidFill>
                  <a:srgbClr val="890101"/>
                </a:solidFill>
                <a:latin typeface="Marianne" panose="02000000000000000000" pitchFamily="2" charset="0"/>
              </a:rPr>
            </a:br>
            <a:r>
              <a:rPr lang="fr-FR" sz="1100" i="1" dirty="0">
                <a:solidFill>
                  <a:srgbClr val="890101"/>
                </a:solidFill>
                <a:latin typeface="Marianne" panose="02000000000000000000" pitchFamily="2" charset="0"/>
              </a:rPr>
              <a:t> - indiquer le compte comptable du contrat dans </a:t>
            </a:r>
            <a:r>
              <a:rPr lang="fr-FR" sz="1100" i="1" dirty="0" err="1">
                <a:solidFill>
                  <a:srgbClr val="890101"/>
                </a:solidFill>
                <a:latin typeface="Marianne" panose="02000000000000000000" pitchFamily="2" charset="0"/>
              </a:rPr>
              <a:t>Coutosuix</a:t>
            </a:r>
            <a:r>
              <a:rPr lang="fr-FR" sz="1100" i="1" dirty="0">
                <a:solidFill>
                  <a:srgbClr val="890101"/>
                </a:solidFill>
                <a:latin typeface="Marianne" panose="02000000000000000000" pitchFamily="2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80945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EB759-CF9F-AA46-B031-0B4E02BB8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CLOTURE DE COMPTES – CALER LES BUDGETS SUR LE REALISE</a:t>
            </a:r>
            <a:br>
              <a:rPr lang="fr-FR" dirty="0"/>
            </a:b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F4B020A-75D1-EC47-9746-69852C209752}"/>
              </a:ext>
            </a:extLst>
          </p:cNvPr>
          <p:cNvSpPr txBox="1"/>
          <p:nvPr/>
        </p:nvSpPr>
        <p:spPr>
          <a:xfrm>
            <a:off x="256478" y="702527"/>
            <a:ext cx="857528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fr-FR" sz="1000" dirty="0"/>
          </a:p>
          <a:p>
            <a:pPr>
              <a:spcBef>
                <a:spcPts val="0"/>
              </a:spcBef>
            </a:pPr>
            <a:r>
              <a:rPr lang="fr-FR" sz="1100" dirty="0">
                <a:latin typeface="Marianne" panose="02000000000000000000" pitchFamily="2" charset="0"/>
              </a:rPr>
              <a:t>Utiliser le tableau Analyses→ Résultat sur l'année concernée</a:t>
            </a:r>
          </a:p>
          <a:p>
            <a:pPr>
              <a:spcBef>
                <a:spcPts val="0"/>
              </a:spcBef>
            </a:pPr>
            <a:endParaRPr lang="fr-FR" sz="1400" dirty="0"/>
          </a:p>
          <a:p>
            <a:pPr>
              <a:spcBef>
                <a:spcPts val="0"/>
              </a:spcBef>
            </a:pPr>
            <a:endParaRPr lang="fr-FR" sz="1000" dirty="0"/>
          </a:p>
          <a:p>
            <a:r>
              <a:rPr lang="fr-FR" sz="1200" b="1" dirty="0">
                <a:latin typeface="Marianne" panose="02000000000000000000" pitchFamily="2" charset="0"/>
              </a:rPr>
              <a:t>Pour les projets à but non lucratifs : </a:t>
            </a:r>
          </a:p>
          <a:p>
            <a:pPr lvl="1"/>
            <a:r>
              <a:rPr lang="fr-FR" sz="1100" dirty="0">
                <a:latin typeface="Marianne" panose="02000000000000000000" pitchFamily="2" charset="0"/>
              </a:rPr>
              <a:t>Objectif de taux de couverture inférieur à 105% et le plus proche de 100% pour les projets sous financés</a:t>
            </a:r>
          </a:p>
          <a:p>
            <a:endParaRPr lang="fr-FR" sz="1400" b="1" dirty="0"/>
          </a:p>
          <a:p>
            <a:r>
              <a:rPr lang="fr-FR" sz="1200" b="1" dirty="0">
                <a:latin typeface="Marianne" panose="02000000000000000000" pitchFamily="2" charset="0"/>
              </a:rPr>
              <a:t>Pour les projets marchands :</a:t>
            </a:r>
          </a:p>
          <a:p>
            <a:pPr lvl="1"/>
            <a:r>
              <a:rPr lang="fr-FR" sz="1100" dirty="0"/>
              <a:t>Objectif : caler les ventilations au cout de revient si elles sont non terminées </a:t>
            </a:r>
          </a:p>
          <a:p>
            <a:pPr>
              <a:spcBef>
                <a:spcPts val="0"/>
              </a:spcBef>
            </a:pPr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pPr>
              <a:spcBef>
                <a:spcPts val="0"/>
              </a:spcBef>
            </a:pPr>
            <a:endParaRPr lang="fr-FR" sz="140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6B4CC37-90C5-FC43-B5EF-F04F3F051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14" y="2915377"/>
            <a:ext cx="8722972" cy="250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946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EB759-CF9F-AA46-B031-0B4E02BB8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CLOTURE DE COMPTES – EQUILIBRER LES PROJETS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631624-AA36-DA4F-A674-40C55B4745F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sz="1100" dirty="0">
                <a:latin typeface="Marianne" panose="02000000000000000000" pitchFamily="2" charset="0"/>
              </a:rPr>
              <a:t>Caler les financements en mettant à jour les ventilations en les calant sur la dépense réelle (ou des montants inférieurs) et en les verrouillant !</a:t>
            </a:r>
          </a:p>
          <a:p>
            <a:endParaRPr lang="fr-FR" sz="1100" dirty="0">
              <a:latin typeface="Marianne" panose="02000000000000000000" pitchFamily="2" charset="0"/>
            </a:endParaRPr>
          </a:p>
          <a:p>
            <a:pPr lvl="0">
              <a:spcBef>
                <a:spcPts val="0"/>
              </a:spcBef>
            </a:pPr>
            <a:r>
              <a:rPr lang="fr-FR" sz="1100" dirty="0">
                <a:solidFill>
                  <a:prstClr val="black"/>
                </a:solidFill>
                <a:latin typeface="Marianne" panose="02000000000000000000" pitchFamily="2" charset="0"/>
              </a:rPr>
              <a:t>Pour chaque contrat </a:t>
            </a:r>
            <a:r>
              <a:rPr lang="fr-FR" sz="1100" dirty="0" err="1">
                <a:solidFill>
                  <a:prstClr val="black"/>
                </a:solidFill>
                <a:latin typeface="Marianne" panose="02000000000000000000" pitchFamily="2" charset="0"/>
              </a:rPr>
              <a:t>pluri-annuel</a:t>
            </a:r>
            <a:r>
              <a:rPr lang="fr-FR" sz="1100" dirty="0">
                <a:solidFill>
                  <a:prstClr val="black"/>
                </a:solidFill>
                <a:latin typeface="Marianne" panose="02000000000000000000" pitchFamily="2" charset="0"/>
              </a:rPr>
              <a:t>, reporter la différence sur la ou les années suivant.</a:t>
            </a:r>
          </a:p>
          <a:p>
            <a:pPr lvl="0">
              <a:spcBef>
                <a:spcPts val="0"/>
              </a:spcBef>
            </a:pPr>
            <a:r>
              <a:rPr lang="fr-FR" sz="1100" dirty="0">
                <a:solidFill>
                  <a:prstClr val="black"/>
                </a:solidFill>
                <a:latin typeface="Marianne" panose="02000000000000000000" pitchFamily="2" charset="0"/>
              </a:rPr>
              <a:t>Il en est de même pour les frais.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sz="1100" dirty="0">
                <a:latin typeface="Marianne" panose="02000000000000000000" pitchFamily="2" charset="0"/>
              </a:rPr>
              <a:t>Extrait de Contrat / Ventilation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595F2DF-BD06-7041-B842-1A1CC59E15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73562"/>
            <a:ext cx="9144000" cy="247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939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EB759-CF9F-AA46-B031-0B4E02BB8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CLOTURE DE COMPTES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F4B020A-75D1-EC47-9746-69852C209752}"/>
              </a:ext>
            </a:extLst>
          </p:cNvPr>
          <p:cNvSpPr txBox="1"/>
          <p:nvPr/>
        </p:nvSpPr>
        <p:spPr>
          <a:xfrm>
            <a:off x="256478" y="702527"/>
            <a:ext cx="85752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1200" b="1" dirty="0">
                <a:latin typeface="Marianne" panose="02000000000000000000" pitchFamily="2" charset="0"/>
              </a:rPr>
              <a:t>Le tableau des avancements</a:t>
            </a:r>
          </a:p>
          <a:p>
            <a:pPr>
              <a:spcBef>
                <a:spcPts val="0"/>
              </a:spcBef>
            </a:pPr>
            <a:endParaRPr lang="fr-FR" dirty="0"/>
          </a:p>
          <a:p>
            <a:pPr>
              <a:spcBef>
                <a:spcPts val="0"/>
              </a:spcBef>
            </a:pPr>
            <a:r>
              <a:rPr lang="fr-FR" sz="1100" dirty="0">
                <a:latin typeface="Marianne" panose="02000000000000000000" pitchFamily="2" charset="0"/>
              </a:rPr>
              <a:t>Ce tableau va vous permettre de connaître l’avancement de l’année pour chaque type de dépenses.</a:t>
            </a:r>
          </a:p>
          <a:p>
            <a:pPr>
              <a:spcBef>
                <a:spcPts val="0"/>
              </a:spcBef>
            </a:pPr>
            <a:r>
              <a:rPr lang="fr-FR" sz="1100" dirty="0">
                <a:latin typeface="Marianne" panose="02000000000000000000" pitchFamily="2" charset="0"/>
              </a:rPr>
              <a:t>Il vous indique également les montants facturés en HT et en TTC de l’année.</a:t>
            </a:r>
          </a:p>
          <a:p>
            <a:pPr>
              <a:spcBef>
                <a:spcPts val="0"/>
              </a:spcBef>
            </a:pPr>
            <a:endParaRPr lang="fr-FR" sz="1100" dirty="0">
              <a:latin typeface="Marianne" panose="02000000000000000000" pitchFamily="2" charset="0"/>
            </a:endParaRPr>
          </a:p>
          <a:p>
            <a:pPr>
              <a:spcBef>
                <a:spcPts val="0"/>
              </a:spcBef>
            </a:pPr>
            <a:r>
              <a:rPr lang="fr-FR" sz="1100" dirty="0">
                <a:latin typeface="Marianne" panose="02000000000000000000" pitchFamily="2" charset="0"/>
              </a:rPr>
              <a:t>Pour les Subventions, cela vous permettra de calculer votre PCA. </a:t>
            </a:r>
          </a:p>
          <a:p>
            <a:pPr>
              <a:spcBef>
                <a:spcPts val="0"/>
              </a:spcBef>
            </a:pPr>
            <a:r>
              <a:rPr lang="fr-FR" sz="1400" dirty="0"/>
              <a:t>🅰 </a:t>
            </a:r>
            <a:r>
              <a:rPr lang="fr-FR" sz="1100" i="1" dirty="0">
                <a:solidFill>
                  <a:srgbClr val="890101"/>
                </a:solidFill>
                <a:latin typeface="Marianne" panose="02000000000000000000" pitchFamily="2" charset="0"/>
              </a:rPr>
              <a:t>Pour les subventions </a:t>
            </a:r>
            <a:r>
              <a:rPr lang="fr-FR" sz="1100" i="1" dirty="0" err="1">
                <a:solidFill>
                  <a:srgbClr val="890101"/>
                </a:solidFill>
                <a:latin typeface="Marianne" panose="02000000000000000000" pitchFamily="2" charset="0"/>
              </a:rPr>
              <a:t>pluri-annuelles</a:t>
            </a:r>
            <a:r>
              <a:rPr lang="fr-FR" sz="1100" i="1" dirty="0">
                <a:solidFill>
                  <a:srgbClr val="890101"/>
                </a:solidFill>
                <a:latin typeface="Marianne" panose="02000000000000000000" pitchFamily="2" charset="0"/>
              </a:rPr>
              <a:t>, faites un export sans date de début afin d’avoir un avancement cumulé</a:t>
            </a:r>
            <a:r>
              <a:rPr lang="fr-FR" sz="1400" dirty="0"/>
              <a:t>.</a:t>
            </a:r>
          </a:p>
          <a:p>
            <a:r>
              <a:rPr lang="fr-FR" sz="1400" dirty="0"/>
              <a:t>🅰 </a:t>
            </a:r>
            <a:r>
              <a:rPr lang="fr-FR" sz="1200" i="1" dirty="0">
                <a:solidFill>
                  <a:srgbClr val="890101"/>
                </a:solidFill>
                <a:latin typeface="Marianne" panose="02000000000000000000" pitchFamily="2" charset="0"/>
              </a:rPr>
              <a:t>Pour </a:t>
            </a:r>
            <a:r>
              <a:rPr lang="fr-FR" sz="1200" i="1">
                <a:solidFill>
                  <a:srgbClr val="890101"/>
                </a:solidFill>
                <a:latin typeface="Marianne" panose="02000000000000000000" pitchFamily="2" charset="0"/>
              </a:rPr>
              <a:t>les tâches </a:t>
            </a:r>
            <a:r>
              <a:rPr lang="fr-FR" sz="1200" i="1" dirty="0">
                <a:solidFill>
                  <a:srgbClr val="890101"/>
                </a:solidFill>
                <a:latin typeface="Marianne" panose="02000000000000000000" pitchFamily="2" charset="0"/>
              </a:rPr>
              <a:t>de projets qui sont </a:t>
            </a:r>
            <a:r>
              <a:rPr lang="fr-FR" sz="1200" i="1" dirty="0" err="1">
                <a:solidFill>
                  <a:srgbClr val="890101"/>
                </a:solidFill>
                <a:latin typeface="Marianne" panose="02000000000000000000" pitchFamily="2" charset="0"/>
              </a:rPr>
              <a:t>co-financées</a:t>
            </a:r>
            <a:r>
              <a:rPr lang="fr-FR" sz="1200" i="1" dirty="0">
                <a:solidFill>
                  <a:srgbClr val="890101"/>
                </a:solidFill>
                <a:latin typeface="Marianne" panose="02000000000000000000" pitchFamily="2" charset="0"/>
              </a:rPr>
              <a:t>, le montant de dépenses finançables retenue devra être calculé et modifié dans le tableau.</a:t>
            </a:r>
          </a:p>
          <a:p>
            <a:pPr>
              <a:spcBef>
                <a:spcPts val="0"/>
              </a:spcBef>
            </a:pPr>
            <a:endParaRPr lang="fr-FR" sz="1200" i="1" dirty="0">
              <a:solidFill>
                <a:srgbClr val="890101"/>
              </a:solidFill>
              <a:latin typeface="Marianne" panose="02000000000000000000" pitchFamily="2" charset="0"/>
            </a:endParaRPr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100" dirty="0">
              <a:latin typeface="Marianne" panose="02000000000000000000" pitchFamily="2" charset="0"/>
            </a:endParaRPr>
          </a:p>
          <a:p>
            <a:endParaRPr lang="fr-FR" sz="1100" dirty="0">
              <a:latin typeface="Marianne" panose="02000000000000000000" pitchFamily="2" charset="0"/>
            </a:endParaRPr>
          </a:p>
          <a:p>
            <a:r>
              <a:rPr lang="fr-FR" sz="1100" dirty="0">
                <a:latin typeface="Marianne" panose="02000000000000000000" pitchFamily="2" charset="0"/>
              </a:rPr>
              <a:t>Pour les prestations, cela vous permettra de calculer les en-cours de travaux ou les PCA et les FAE au regard de la facturation déjà faite.</a:t>
            </a:r>
          </a:p>
          <a:p>
            <a:endParaRPr lang="fr-FR" sz="1400" dirty="0"/>
          </a:p>
          <a:p>
            <a:endParaRPr lang="fr-FR" sz="1400" dirty="0"/>
          </a:p>
          <a:p>
            <a:pPr>
              <a:spcBef>
                <a:spcPts val="0"/>
              </a:spcBef>
            </a:pPr>
            <a:endParaRPr lang="fr-FR" sz="1400" dirty="0"/>
          </a:p>
          <a:p>
            <a:pPr>
              <a:spcBef>
                <a:spcPts val="0"/>
              </a:spcBef>
            </a:pPr>
            <a:endParaRPr lang="fr-FR" sz="1400" dirty="0"/>
          </a:p>
          <a:p>
            <a:pPr>
              <a:spcBef>
                <a:spcPts val="0"/>
              </a:spcBef>
            </a:pPr>
            <a:endParaRPr lang="fr-FR" sz="1400" dirty="0"/>
          </a:p>
          <a:p>
            <a:pPr>
              <a:spcBef>
                <a:spcPts val="0"/>
              </a:spcBef>
            </a:pPr>
            <a:endParaRPr lang="fr-FR" sz="1400" dirty="0"/>
          </a:p>
          <a:p>
            <a:pPr>
              <a:spcBef>
                <a:spcPts val="0"/>
              </a:spcBef>
            </a:pPr>
            <a:endParaRPr lang="fr-FR" sz="1400" dirty="0"/>
          </a:p>
          <a:p>
            <a:pPr>
              <a:spcBef>
                <a:spcPts val="0"/>
              </a:spcBef>
            </a:pPr>
            <a:endParaRPr lang="fr-FR" sz="1400" dirty="0"/>
          </a:p>
          <a:p>
            <a:pPr>
              <a:spcBef>
                <a:spcPts val="0"/>
              </a:spcBef>
            </a:pPr>
            <a:r>
              <a:rPr lang="fr-FR" sz="1400" dirty="0"/>
              <a:t>🅰 </a:t>
            </a:r>
            <a:r>
              <a:rPr lang="fr-FR" sz="1100" i="1" dirty="0">
                <a:solidFill>
                  <a:srgbClr val="890101"/>
                </a:solidFill>
                <a:latin typeface="Marianne" panose="02000000000000000000" pitchFamily="2" charset="0"/>
              </a:rPr>
              <a:t>Pour les prestations </a:t>
            </a:r>
            <a:r>
              <a:rPr lang="fr-FR" sz="1100" i="1" dirty="0" err="1">
                <a:solidFill>
                  <a:srgbClr val="890101"/>
                </a:solidFill>
                <a:latin typeface="Marianne" panose="02000000000000000000" pitchFamily="2" charset="0"/>
              </a:rPr>
              <a:t>pluri-annuelles</a:t>
            </a:r>
            <a:r>
              <a:rPr lang="fr-FR" sz="1100" i="1" dirty="0">
                <a:solidFill>
                  <a:srgbClr val="890101"/>
                </a:solidFill>
                <a:latin typeface="Marianne" panose="02000000000000000000" pitchFamily="2" charset="0"/>
              </a:rPr>
              <a:t>, faites un export sans date de début afin d’avoir un avancement et une facturation cumulés</a:t>
            </a:r>
            <a:r>
              <a:rPr lang="fr-FR" sz="1400" dirty="0"/>
              <a:t>.</a:t>
            </a:r>
          </a:p>
          <a:p>
            <a:pPr>
              <a:spcBef>
                <a:spcPts val="0"/>
              </a:spcBef>
            </a:pP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6BB4539-BC6A-F346-A582-2797A615C3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95" y="2652107"/>
            <a:ext cx="8921609" cy="865062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50C929C-1356-6242-AF69-52D12B002B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161" y="4251575"/>
            <a:ext cx="8575605" cy="139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880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D8CA0F-2E57-534E-BC68-E2053430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CLOTURE DE COMPTES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7AED92-8615-9A41-9B23-59D82CCDE33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lvl="0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prstClr val="black"/>
                </a:solidFill>
                <a:latin typeface="Marianne" panose="02000000000000000000" pitchFamily="2" charset="0"/>
              </a:rPr>
              <a:t>Les derniers contrôles</a:t>
            </a:r>
          </a:p>
          <a:p>
            <a:pPr lvl="0">
              <a:spcBef>
                <a:spcPts val="0"/>
              </a:spcBef>
            </a:pPr>
            <a:endParaRPr lang="fr-FR" sz="18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</a:pPr>
            <a:r>
              <a:rPr lang="fr-FR" b="1" dirty="0">
                <a:solidFill>
                  <a:prstClr val="black"/>
                </a:solidFill>
                <a:latin typeface="Marianne" panose="02000000000000000000" pitchFamily="2" charset="0"/>
              </a:rPr>
              <a:t>Pour les subventions </a:t>
            </a:r>
          </a:p>
          <a:p>
            <a:pPr lvl="0">
              <a:spcBef>
                <a:spcPts val="0"/>
              </a:spcBef>
            </a:pPr>
            <a:r>
              <a:rPr lang="fr-FR" dirty="0">
                <a:latin typeface="Marianne" panose="02000000000000000000" pitchFamily="2" charset="0"/>
              </a:rPr>
              <a:t>Une fois les informations saisies en comptabilité, faire le rapprochement entre le fichier des avancements et la comptabilité via les comptes 441/468 et 487</a:t>
            </a:r>
            <a:r>
              <a:rPr lang="fr-FR" dirty="0"/>
              <a:t>.</a:t>
            </a:r>
          </a:p>
          <a:p>
            <a:pPr lvl="0">
              <a:spcBef>
                <a:spcPts val="0"/>
              </a:spcBef>
            </a:pPr>
            <a:endParaRPr lang="fr-FR" dirty="0"/>
          </a:p>
          <a:p>
            <a:pPr lvl="0">
              <a:spcBef>
                <a:spcPts val="0"/>
              </a:spcBef>
            </a:pPr>
            <a:endParaRPr lang="fr-FR" dirty="0"/>
          </a:p>
          <a:p>
            <a:pPr lvl="0">
              <a:spcBef>
                <a:spcPts val="0"/>
              </a:spcBef>
            </a:pPr>
            <a:endParaRPr lang="fr-FR" dirty="0"/>
          </a:p>
          <a:p>
            <a:pPr lvl="0">
              <a:spcBef>
                <a:spcPts val="0"/>
              </a:spcBef>
            </a:pPr>
            <a:endParaRPr lang="fr-FR" dirty="0"/>
          </a:p>
          <a:p>
            <a:pPr lvl="0">
              <a:spcBef>
                <a:spcPts val="0"/>
              </a:spcBef>
            </a:pPr>
            <a:endParaRPr lang="fr-FR" dirty="0"/>
          </a:p>
          <a:p>
            <a:pPr lvl="0">
              <a:spcBef>
                <a:spcPts val="0"/>
              </a:spcBef>
            </a:pPr>
            <a:endParaRPr lang="fr-FR" dirty="0"/>
          </a:p>
          <a:p>
            <a:pPr lvl="0">
              <a:spcBef>
                <a:spcPts val="0"/>
              </a:spcBef>
            </a:pPr>
            <a:endParaRPr lang="fr-FR" dirty="0"/>
          </a:p>
          <a:p>
            <a:pPr lvl="0">
              <a:spcBef>
                <a:spcPts val="0"/>
              </a:spcBef>
            </a:pPr>
            <a:endParaRPr lang="fr-FR" dirty="0"/>
          </a:p>
          <a:p>
            <a:pPr lvl="0">
              <a:spcBef>
                <a:spcPts val="0"/>
              </a:spcBef>
            </a:pPr>
            <a:endParaRPr lang="fr-FR" dirty="0"/>
          </a:p>
          <a:p>
            <a:pPr lvl="0">
              <a:spcBef>
                <a:spcPts val="0"/>
              </a:spcBef>
            </a:pPr>
            <a:r>
              <a:rPr lang="fr-FR" dirty="0"/>
              <a:t>Pour les prestations, rapprocher les comptes avec le tableau des comptes 418 et 7134.</a:t>
            </a:r>
          </a:p>
          <a:p>
            <a:pPr lvl="0">
              <a:spcBef>
                <a:spcPts val="0"/>
              </a:spcBef>
            </a:pPr>
            <a:endParaRPr lang="fr-FR" dirty="0"/>
          </a:p>
          <a:p>
            <a:pPr lvl="0">
              <a:spcBef>
                <a:spcPts val="0"/>
              </a:spcBef>
            </a:pPr>
            <a:endParaRPr lang="fr-FR" dirty="0"/>
          </a:p>
          <a:p>
            <a:pPr lvl="0">
              <a:spcBef>
                <a:spcPts val="0"/>
              </a:spcBef>
            </a:pPr>
            <a:endParaRPr lang="fr-FR" dirty="0"/>
          </a:p>
          <a:p>
            <a:pPr lvl="0">
              <a:spcBef>
                <a:spcPts val="0"/>
              </a:spcBef>
            </a:pPr>
            <a:r>
              <a:rPr lang="fr-FR" dirty="0">
                <a:latin typeface="Marianne" panose="02000000000000000000" pitchFamily="2" charset="0"/>
              </a:rPr>
              <a:t>Bon courage à  tous…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5D77922-BD53-BF4B-861B-BBC2B369D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00" y="1927411"/>
            <a:ext cx="83566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601315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Transparen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</TotalTime>
  <Words>618</Words>
  <Application>Microsoft Macintosh PowerPoint</Application>
  <PresentationFormat>Affichage à l'écran (4:3)</PresentationFormat>
  <Paragraphs>113</Paragraphs>
  <Slides>9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9" baseType="lpstr">
      <vt:lpstr>Arial</vt:lpstr>
      <vt:lpstr>Calibri</vt:lpstr>
      <vt:lpstr>Courier New</vt:lpstr>
      <vt:lpstr>Helvetica Neue Bold Condensed</vt:lpstr>
      <vt:lpstr>Helvetica Neue Medium</vt:lpstr>
      <vt:lpstr>Helvetica Neue Thin</vt:lpstr>
      <vt:lpstr>Marianne</vt:lpstr>
      <vt:lpstr>Wingdings</vt:lpstr>
      <vt:lpstr>Conception personnalisée</vt:lpstr>
      <vt:lpstr>2_Transparence</vt:lpstr>
      <vt:lpstr>Présentation PowerPoint</vt:lpstr>
      <vt:lpstr>Présentation PowerPoint</vt:lpstr>
      <vt:lpstr>CLOTURE DE COMPTES</vt:lpstr>
      <vt:lpstr>CLOTURE DE COMPTES</vt:lpstr>
      <vt:lpstr>CLOTURE DE COMPTES – LES CONTROLES</vt:lpstr>
      <vt:lpstr>CLOTURE DE COMPTES – CALER LES BUDGETS SUR LE REALISE </vt:lpstr>
      <vt:lpstr>CLOTURE DE COMPTES – EQUILIBRER LES PROJETS</vt:lpstr>
      <vt:lpstr>CLOTURE DE COMPTES</vt:lpstr>
      <vt:lpstr>CLOTURE DE COMPTES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Pauline</dc:creator>
  <cp:lastModifiedBy>Utilisateur de Microsoft Office</cp:lastModifiedBy>
  <cp:revision>149</cp:revision>
  <dcterms:created xsi:type="dcterms:W3CDTF">2018-10-29T09:49:36Z</dcterms:created>
  <dcterms:modified xsi:type="dcterms:W3CDTF">2024-12-19T09:13:45Z</dcterms:modified>
</cp:coreProperties>
</file>