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67" r:id="rId2"/>
    <p:sldId id="291" r:id="rId3"/>
    <p:sldId id="295" r:id="rId4"/>
    <p:sldId id="292" r:id="rId5"/>
    <p:sldId id="296" r:id="rId6"/>
    <p:sldId id="297" r:id="rId7"/>
    <p:sldId id="298" r:id="rId8"/>
    <p:sldId id="301" r:id="rId9"/>
    <p:sldId id="299" r:id="rId10"/>
    <p:sldId id="303" r:id="rId11"/>
    <p:sldId id="304" r:id="rId12"/>
    <p:sldId id="305" r:id="rId13"/>
    <p:sldId id="306" r:id="rId14"/>
  </p:sldIdLst>
  <p:sldSz cx="9144000" cy="6858000" type="screen4x3"/>
  <p:notesSz cx="6858000" cy="9144000"/>
  <p:defaultTextStyle>
    <a:defPPr>
      <a:defRPr lang="fr-FR"/>
    </a:defPPr>
    <a:lvl1pPr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BAA2"/>
    <a:srgbClr val="FFF7D9"/>
    <a:srgbClr val="008BB4"/>
    <a:srgbClr val="595959"/>
    <a:srgbClr val="FFCC00"/>
    <a:srgbClr val="85B81F"/>
    <a:srgbClr val="95C11F"/>
    <a:srgbClr val="478534"/>
    <a:srgbClr val="5C9833"/>
    <a:srgbClr val="EC67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0"/>
    <p:restoredTop sz="84229"/>
  </p:normalViewPr>
  <p:slideViewPr>
    <p:cSldViewPr snapToObjects="1">
      <p:cViewPr varScale="1">
        <p:scale>
          <a:sx n="101" d="100"/>
          <a:sy n="101" d="100"/>
        </p:scale>
        <p:origin x="225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89" d="100"/>
          <a:sy n="89" d="100"/>
        </p:scale>
        <p:origin x="3840"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r>
              <a:rPr lang="fr-FR"/>
              <a:t>page</a:t>
            </a: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A8C9BE41-4A39-B348-822B-8B08F081BCD3}" type="datetime1">
              <a:rPr lang="fr-FR"/>
              <a:pPr>
                <a:defRPr/>
              </a:pPr>
              <a:t>10/09/2026</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r>
              <a:rPr lang="fr-FR"/>
              <a:t>Cliquez pour ajouter votre intitulé</a:t>
            </a: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8E4E5B0D-BCD0-3545-BC37-2021B344CBF8}" type="slidenum">
              <a:rPr lang="fr-FR"/>
              <a:pPr>
                <a:defRPr/>
              </a:pPr>
              <a:t>‹N°›</a:t>
            </a:fld>
            <a:endParaRPr lang="fr-FR"/>
          </a:p>
        </p:txBody>
      </p:sp>
    </p:spTree>
    <p:extLst>
      <p:ext uri="{BB962C8B-B14F-4D97-AF65-F5344CB8AC3E}">
        <p14:creationId xmlns:p14="http://schemas.microsoft.com/office/powerpoint/2010/main" val="375742539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r>
              <a:rPr lang="fr-FR"/>
              <a:t>page</a:t>
            </a: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4255A1A6-71FC-EA47-901F-F813E43B9158}" type="datetime1">
              <a:rPr lang="fr-FR"/>
              <a:pPr>
                <a:defRPr/>
              </a:pPr>
              <a:t>10/09/2026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ＭＳ Ｐゴシック" charset="-128"/>
                <a:cs typeface="ＭＳ Ｐゴシック" charset="-128"/>
              </a:defRPr>
            </a:lvl1pPr>
          </a:lstStyle>
          <a:p>
            <a:pPr>
              <a:defRPr/>
            </a:pPr>
            <a:r>
              <a:rPr lang="fr-FR"/>
              <a:t>Cliquez pour ajouter votre intitulé</a:t>
            </a: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51EA2521-96CC-3C47-ABD3-231E71EA4B06}" type="slidenum">
              <a:rPr lang="fr-FR"/>
              <a:pPr>
                <a:defRPr/>
              </a:pPr>
              <a:t>‹N°›</a:t>
            </a:fld>
            <a:endParaRPr lang="fr-FR"/>
          </a:p>
        </p:txBody>
      </p:sp>
    </p:spTree>
    <p:extLst>
      <p:ext uri="{BB962C8B-B14F-4D97-AF65-F5344CB8AC3E}">
        <p14:creationId xmlns:p14="http://schemas.microsoft.com/office/powerpoint/2010/main" val="3347470491"/>
      </p:ext>
    </p:extLst>
  </p:cSld>
  <p:clrMap bg1="lt1" tx1="dk1" bg2="lt2" tx2="dk2" accent1="accent1" accent2="accent2" accent3="accent3" accent4="accent4" accent5="accent5" accent6="accent6" hlink="hlink" folHlink="folHlink"/>
  <p:hf sldNum="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1549941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2380488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2841308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342933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kern="1200" dirty="0">
                <a:solidFill>
                  <a:schemeClr val="tx1"/>
                </a:solidFill>
                <a:effectLst/>
                <a:latin typeface="+mn-lt"/>
                <a:ea typeface="ＭＳ Ｐゴシック" charset="-128"/>
                <a:cs typeface="ＭＳ Ｐゴシック" charset="-128"/>
              </a:rPr>
              <a:t>*J’ai le privilège d’avoir un accès à un environnement démo </a:t>
            </a:r>
            <a:r>
              <a:rPr lang="fr-FR" sz="1200" kern="1200" dirty="0" err="1">
                <a:solidFill>
                  <a:schemeClr val="tx1"/>
                </a:solidFill>
                <a:effectLst/>
                <a:latin typeface="+mn-lt"/>
                <a:ea typeface="ＭＳ Ｐゴシック" charset="-128"/>
                <a:cs typeface="ＭＳ Ｐゴシック" charset="-128"/>
              </a:rPr>
              <a:t>Coutosuix</a:t>
            </a:r>
            <a:r>
              <a:rPr lang="fr-FR" sz="1200" kern="1200" dirty="0">
                <a:solidFill>
                  <a:schemeClr val="tx1"/>
                </a:solidFill>
                <a:effectLst/>
                <a:latin typeface="+mn-lt"/>
                <a:ea typeface="ＭＳ Ｐゴシック" charset="-128"/>
                <a:cs typeface="ＭＳ Ｐゴシック" charset="-128"/>
              </a:rPr>
              <a:t> (démonstration)</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sz="1200" kern="1200" dirty="0">
              <a:solidFill>
                <a:schemeClr val="tx1"/>
              </a:solidFill>
              <a:effectLst/>
              <a:latin typeface="+mn-lt"/>
              <a:ea typeface="ＭＳ Ｐゴシック" charset="-128"/>
              <a:cs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kern="1200" dirty="0">
                <a:solidFill>
                  <a:schemeClr val="tx1"/>
                </a:solidFill>
                <a:effectLst/>
                <a:latin typeface="+mn-lt"/>
                <a:ea typeface="ＭＳ Ｐゴシック" charset="-128"/>
                <a:cs typeface="ＭＳ Ｐゴシック" charset="-128"/>
              </a:rPr>
              <a:t>**Module paramétrable par les structures qui décident ou non d’intégrer ces variables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sz="1200" kern="1200" dirty="0">
              <a:solidFill>
                <a:schemeClr val="tx1"/>
              </a:solidFill>
              <a:effectLst/>
              <a:latin typeface="+mn-lt"/>
              <a:ea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kern="1200" dirty="0">
                <a:solidFill>
                  <a:schemeClr val="tx1"/>
                </a:solidFill>
                <a:effectLst/>
                <a:latin typeface="+mn-lt"/>
                <a:ea typeface="ＭＳ Ｐゴシック" charset="-128"/>
              </a:rPr>
              <a:t>***</a:t>
            </a:r>
          </a:p>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kern="1200" dirty="0">
                <a:solidFill>
                  <a:schemeClr val="tx1"/>
                </a:solidFill>
                <a:effectLst/>
                <a:latin typeface="+mn-lt"/>
                <a:ea typeface="ＭＳ Ｐゴシック" charset="-128"/>
                <a:cs typeface="ＭＳ Ｐゴシック" charset="-128"/>
              </a:rPr>
              <a:t>- Arrêts maladie : heures passées + </a:t>
            </a:r>
            <a:r>
              <a:rPr lang="fr-FR" sz="1200" kern="1200" dirty="0">
                <a:solidFill>
                  <a:schemeClr val="tx1"/>
                </a:solidFill>
                <a:effectLst/>
                <a:latin typeface="+mn-lt"/>
                <a:ea typeface="ＭＳ Ｐゴシック" charset="-128"/>
              </a:rPr>
              <a:t>Arrêts maladie : à l’horaire réel ou à l’horaire moyen. La jurisprudence a tranché dernièrement sur l’horaire réel donc à privilégier.</a:t>
            </a:r>
            <a:endParaRPr lang="fr-FR" dirty="0">
              <a:effectLst/>
            </a:endParaRPr>
          </a:p>
          <a:p>
            <a:r>
              <a:rPr lang="fr-FR" sz="1200" kern="1200" dirty="0">
                <a:solidFill>
                  <a:schemeClr val="tx1"/>
                </a:solidFill>
                <a:effectLst/>
                <a:latin typeface="+mn-lt"/>
                <a:ea typeface="ＭＳ Ｐゴシック" charset="-128"/>
                <a:cs typeface="ＭＳ Ｐゴシック" charset="-128"/>
              </a:rPr>
              <a:t>- Tâches : heures passées</a:t>
            </a:r>
            <a:endParaRPr lang="fr-FR" dirty="0">
              <a:effectLst/>
            </a:endParaRPr>
          </a:p>
          <a:p>
            <a:r>
              <a:rPr lang="fr-FR" sz="1200" kern="1200" dirty="0">
                <a:solidFill>
                  <a:schemeClr val="tx1"/>
                </a:solidFill>
                <a:effectLst/>
                <a:latin typeface="+mn-lt"/>
                <a:ea typeface="ＭＳ Ｐゴシック" charset="-128"/>
                <a:cs typeface="ＭＳ Ｐゴシック" charset="-128"/>
              </a:rPr>
              <a:t>- Congés payés temps partiel —-&gt; Cas Zidane</a:t>
            </a:r>
            <a:endParaRPr lang="fr-FR" dirty="0">
              <a:effectLst/>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sz="1200" kern="1200" dirty="0">
              <a:solidFill>
                <a:schemeClr val="tx1"/>
              </a:solidFill>
              <a:effectLst/>
              <a:latin typeface="+mn-lt"/>
              <a:ea typeface="ＭＳ Ｐゴシック" charset="-128"/>
            </a:endParaRPr>
          </a:p>
          <a:p>
            <a:endParaRPr lang="fr-FR" dirty="0"/>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3439216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2740593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2610385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kern="1200" dirty="0">
                <a:solidFill>
                  <a:schemeClr val="tx1"/>
                </a:solidFill>
                <a:effectLst/>
                <a:latin typeface="+mn-lt"/>
                <a:ea typeface="ＭＳ Ｐゴシック" charset="-128"/>
                <a:cs typeface="ＭＳ Ｐゴシック" charset="-128"/>
              </a:rPr>
              <a:t>*Compteurs CP : à quoi il sert ? Réel solde —&gt; mettre le compteur à dispo du salarié</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sz="1200" kern="1200" dirty="0">
              <a:solidFill>
                <a:schemeClr val="tx1"/>
              </a:solidFill>
              <a:effectLst/>
              <a:latin typeface="+mn-lt"/>
              <a:ea typeface="ＭＳ Ｐゴシック" charset="-128"/>
              <a:cs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kern="1200" dirty="0">
                <a:solidFill>
                  <a:schemeClr val="tx1"/>
                </a:solidFill>
                <a:effectLst/>
                <a:latin typeface="+mn-lt"/>
                <a:ea typeface="ＭＳ Ｐゴシック" charset="-128"/>
                <a:cs typeface="ＭＳ Ｐゴシック" charset="-128"/>
              </a:rPr>
              <a:t>Contrôle et régularisation —&gt; mettre mois de référence avant</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sz="1200" kern="1200" dirty="0">
              <a:solidFill>
                <a:schemeClr val="tx1"/>
              </a:solidFill>
              <a:effectLst/>
              <a:latin typeface="+mn-lt"/>
              <a:ea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dirty="0">
              <a:effectLst/>
            </a:endParaRP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1116997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4144176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kern="1200" dirty="0">
                <a:solidFill>
                  <a:schemeClr val="tx1"/>
                </a:solidFill>
                <a:effectLst/>
                <a:latin typeface="+mn-lt"/>
                <a:ea typeface="ＭＳ Ｐゴシック" charset="-128"/>
                <a:cs typeface="ＭＳ Ｐゴシック" charset="-128"/>
              </a:rPr>
              <a:t>*Communication à faire auprès du salarié : soit on lui rouvre son contingent, soit on lui demande directement de nouvelles dates de congés qu’on va nous même positionné </a:t>
            </a:r>
            <a:r>
              <a:rPr lang="fr-FR" sz="1200" kern="1200" dirty="0">
                <a:solidFill>
                  <a:schemeClr val="tx1"/>
                </a:solidFill>
                <a:effectLst/>
                <a:latin typeface="+mn-lt"/>
                <a:ea typeface="ＭＳ Ｐゴシック" charset="-128"/>
                <a:cs typeface="ＭＳ Ｐゴシック" charset="-128"/>
                <a:sym typeface="Wingdings" pitchFamily="2" charset="2"/>
              </a:rPr>
              <a:t> à </a:t>
            </a:r>
            <a:r>
              <a:rPr lang="fr-FR" sz="1200" kern="1200" dirty="0" err="1">
                <a:solidFill>
                  <a:schemeClr val="tx1"/>
                </a:solidFill>
                <a:effectLst/>
                <a:latin typeface="+mn-lt"/>
                <a:ea typeface="ＭＳ Ｐゴシック" charset="-128"/>
                <a:cs typeface="ＭＳ Ｐゴシック" charset="-128"/>
                <a:sym typeface="Wingdings" pitchFamily="2" charset="2"/>
              </a:rPr>
              <a:t>Hespul</a:t>
            </a:r>
            <a:r>
              <a:rPr lang="fr-FR" sz="1200" kern="1200" dirty="0">
                <a:solidFill>
                  <a:schemeClr val="tx1"/>
                </a:solidFill>
                <a:effectLst/>
                <a:latin typeface="+mn-lt"/>
                <a:ea typeface="ＭＳ Ｐゴシック" charset="-128"/>
                <a:cs typeface="ＭＳ Ｐゴシック" charset="-128"/>
                <a:sym typeface="Wingdings" pitchFamily="2" charset="2"/>
              </a:rPr>
              <a:t> : 2</a:t>
            </a:r>
            <a:r>
              <a:rPr lang="fr-FR" sz="1200" kern="1200" baseline="30000" dirty="0">
                <a:solidFill>
                  <a:schemeClr val="tx1"/>
                </a:solidFill>
                <a:effectLst/>
                <a:latin typeface="+mn-lt"/>
                <a:ea typeface="ＭＳ Ｐゴシック" charset="-128"/>
                <a:cs typeface="ＭＳ Ｐゴシック" charset="-128"/>
                <a:sym typeface="Wingdings" pitchFamily="2" charset="2"/>
              </a:rPr>
              <a:t>nde</a:t>
            </a:r>
            <a:r>
              <a:rPr lang="fr-FR" sz="1200" kern="1200" dirty="0">
                <a:solidFill>
                  <a:schemeClr val="tx1"/>
                </a:solidFill>
                <a:effectLst/>
                <a:latin typeface="+mn-lt"/>
                <a:ea typeface="ＭＳ Ｐゴシック" charset="-128"/>
                <a:cs typeface="ＭＳ Ｐゴシック" charset="-128"/>
                <a:sym typeface="Wingdings" pitchFamily="2" charset="2"/>
              </a:rPr>
              <a:t> option</a:t>
            </a:r>
            <a:endParaRPr lang="fr-FR" dirty="0">
              <a:effectLst/>
            </a:endParaRPr>
          </a:p>
          <a:p>
            <a:endParaRPr lang="fr-FR" dirty="0"/>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1478201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4230558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3460315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pPr>
              <a:defRPr/>
            </a:pPr>
            <a:r>
              <a:rPr lang="fr-FR"/>
              <a:t>page</a:t>
            </a:r>
          </a:p>
        </p:txBody>
      </p:sp>
    </p:spTree>
    <p:extLst>
      <p:ext uri="{BB962C8B-B14F-4D97-AF65-F5344CB8AC3E}">
        <p14:creationId xmlns:p14="http://schemas.microsoft.com/office/powerpoint/2010/main" val="2672908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230300" y="2492896"/>
            <a:ext cx="6683400" cy="342900"/>
          </a:xfrm>
          <a:prstGeom prst="rect">
            <a:avLst/>
          </a:prstGeom>
        </p:spPr>
        <p:txBody>
          <a:bodyPr anchor="b"/>
          <a:lstStyle>
            <a:lvl1pPr algn="ctr">
              <a:defRPr sz="2400" cap="none" baseline="0">
                <a:solidFill>
                  <a:schemeClr val="accent1"/>
                </a:solidFill>
                <a:latin typeface="Arial"/>
                <a:cs typeface="Arial"/>
              </a:defRPr>
            </a:lvl1pPr>
          </a:lstStyle>
          <a:p>
            <a:r>
              <a:rPr lang="fr-FR"/>
              <a:t>Modifiez le style du titre</a:t>
            </a:r>
            <a:endParaRPr lang="fr-FR" dirty="0"/>
          </a:p>
        </p:txBody>
      </p:sp>
      <p:sp>
        <p:nvSpPr>
          <p:cNvPr id="3" name="Espace réservé du contenu 2"/>
          <p:cNvSpPr>
            <a:spLocks noGrp="1"/>
          </p:cNvSpPr>
          <p:nvPr>
            <p:ph idx="1"/>
          </p:nvPr>
        </p:nvSpPr>
        <p:spPr>
          <a:xfrm>
            <a:off x="1233102" y="2924944"/>
            <a:ext cx="6683400" cy="2133599"/>
          </a:xfrm>
          <a:prstGeom prst="rect">
            <a:avLst/>
          </a:prstGeom>
        </p:spPr>
        <p:txBody>
          <a:bodyPr/>
          <a:lstStyle>
            <a:lvl1pPr marL="0" indent="0" algn="ctr">
              <a:buFontTx/>
              <a:buNone/>
              <a:defRPr sz="2800" cap="all" baseline="0">
                <a:solidFill>
                  <a:srgbClr val="008BB4"/>
                </a:solidFill>
                <a:latin typeface="Arial"/>
                <a:cs typeface="Arial"/>
              </a:defRPr>
            </a:lvl1pPr>
            <a:lvl2pPr marL="0" indent="0" algn="ctr">
              <a:buFontTx/>
              <a:buNone/>
              <a:defRPr sz="2000" baseline="0">
                <a:solidFill>
                  <a:srgbClr val="008BB4"/>
                </a:solidFill>
                <a:latin typeface="Arial"/>
                <a:cs typeface="Arial"/>
              </a:defRPr>
            </a:lvl2pPr>
            <a:lvl3pPr>
              <a:defRPr>
                <a:latin typeface="Verdana"/>
              </a:defRPr>
            </a:lvl3pPr>
            <a:lvl4pPr>
              <a:defRPr>
                <a:latin typeface="Verdana"/>
              </a:defRPr>
            </a:lvl4pPr>
            <a:lvl5pPr>
              <a:defRPr>
                <a:latin typeface="Verdana"/>
              </a:defRPr>
            </a:lvl5pPr>
          </a:lstStyle>
          <a:p>
            <a:pPr lvl="0"/>
            <a:r>
              <a:rPr lang="fr-FR"/>
              <a:t>Cliquez pour modifier les styles du texte du masque</a:t>
            </a:r>
          </a:p>
          <a:p>
            <a:pPr lvl="1"/>
            <a:r>
              <a:rPr lang="fr-FR"/>
              <a:t>Deuxième niveau</a:t>
            </a:r>
          </a:p>
        </p:txBody>
      </p:sp>
      <p:sp>
        <p:nvSpPr>
          <p:cNvPr id="5" name="Espace réservé du numéro de diapositive 5"/>
          <p:cNvSpPr>
            <a:spLocks noGrp="1"/>
          </p:cNvSpPr>
          <p:nvPr>
            <p:ph type="sldNum" sz="quarter" idx="10"/>
          </p:nvPr>
        </p:nvSpPr>
        <p:spPr>
          <a:xfrm>
            <a:off x="8293496" y="6237312"/>
            <a:ext cx="598984" cy="442912"/>
          </a:xfrm>
          <a:prstGeom prst="rect">
            <a:avLst/>
          </a:prstGeom>
        </p:spPr>
        <p:txBody>
          <a:bodyPr vert="horz" wrap="square" lIns="91440" tIns="45720" rIns="91440" bIns="45720" numCol="1" anchor="ctr" anchorCtr="0" compatLnSpc="1">
            <a:prstTxWarp prst="textNoShape">
              <a:avLst/>
            </a:prstTxWarp>
          </a:bodyPr>
          <a:lstStyle>
            <a:lvl1pPr algn="ctr">
              <a:defRPr sz="1200" baseline="0">
                <a:solidFill>
                  <a:schemeClr val="accent3"/>
                </a:solidFill>
                <a:latin typeface="Verdana" charset="0"/>
                <a:ea typeface="Verdana" charset="0"/>
                <a:cs typeface="Verdana" charset="0"/>
              </a:defRPr>
            </a:lvl1pPr>
          </a:lstStyle>
          <a:p>
            <a:pPr>
              <a:defRPr/>
            </a:pPr>
            <a:fld id="{AE75D9B6-FD4F-D640-9CEF-3B4AF4C742D6}" type="slidenum">
              <a:rPr lang="fr-FR" smtClean="0"/>
              <a:pPr>
                <a:defRPr/>
              </a:pPr>
              <a:t>‹N°›</a:t>
            </a:fld>
            <a:endParaRPr lang="fr-FR" dirty="0"/>
          </a:p>
        </p:txBody>
      </p:sp>
      <p:sp>
        <p:nvSpPr>
          <p:cNvPr id="7" name="Espace réservé de la date 3">
            <a:extLst>
              <a:ext uri="{FF2B5EF4-FFF2-40B4-BE49-F238E27FC236}">
                <a16:creationId xmlns:a16="http://schemas.microsoft.com/office/drawing/2014/main" id="{FFED93C2-E494-E04B-8D85-9876EC52617F}"/>
              </a:ext>
            </a:extLst>
          </p:cNvPr>
          <p:cNvSpPr txBox="1">
            <a:spLocks/>
          </p:cNvSpPr>
          <p:nvPr userDrawn="1"/>
        </p:nvSpPr>
        <p:spPr>
          <a:xfrm>
            <a:off x="7586928" y="537816"/>
            <a:ext cx="1524000" cy="442912"/>
          </a:xfrm>
          <a:prstGeom prst="rect">
            <a:avLst/>
          </a:prstGeom>
        </p:spPr>
        <p:txBody>
          <a:bodyPr vert="horz" wrap="square" lIns="91440" tIns="45720" rIns="91440" bIns="45720" numCol="1" anchor="ctr" anchorCtr="0" compatLnSpc="1">
            <a:prstTxWarp prst="textNoShape">
              <a:avLst/>
            </a:prstTxWarp>
          </a:bodyPr>
          <a:lstStyle>
            <a:defPPr>
              <a:defRPr lang="fr-FR"/>
            </a:defPPr>
            <a:lvl1pPr algn="r" defTabSz="457200" rtl="0" fontAlgn="base">
              <a:spcBef>
                <a:spcPct val="0"/>
              </a:spcBef>
              <a:spcAft>
                <a:spcPct val="0"/>
              </a:spcAft>
              <a:defRPr sz="1200" kern="1200" baseline="0">
                <a:solidFill>
                  <a:srgbClr val="FFCC00"/>
                </a:solidFill>
                <a:latin typeface="Arial" panose="020B0604020202020204" pitchFamily="34" charset="0"/>
                <a:ea typeface="Verdana" charset="0"/>
                <a:cs typeface="Verdana" charset="0"/>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a:lstStyle>
          <a:p>
            <a:pPr>
              <a:defRPr/>
            </a:pPr>
            <a:fld id="{414B7F46-24CB-7D42-9D24-CA7D00F0F9A2}" type="datetime1">
              <a:rPr lang="fr-FR" smtClean="0"/>
              <a:pPr>
                <a:defRPr/>
              </a:pPr>
              <a:t>10/09/2026</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1115616" y="1340768"/>
            <a:ext cx="7488832" cy="4679032"/>
          </a:xfrm>
          <a:prstGeom prst="rect">
            <a:avLst/>
          </a:prstGeom>
        </p:spPr>
        <p:txBody>
          <a:bodyPr lIns="0" tIns="46800" rIns="0" bIns="46800" anchor="t"/>
          <a:lstStyle>
            <a:lvl1pPr marL="0" indent="0">
              <a:buFontTx/>
              <a:buNone/>
              <a:defRPr sz="2800" cap="none" baseline="0">
                <a:solidFill>
                  <a:schemeClr val="accent2"/>
                </a:solidFill>
                <a:latin typeface="Arial"/>
                <a:cs typeface="Arial"/>
              </a:defRPr>
            </a:lvl1pPr>
            <a:lvl2pPr marL="0" indent="0">
              <a:buFontTx/>
              <a:buNone/>
              <a:defRPr sz="2400" b="0" i="0" baseline="0">
                <a:solidFill>
                  <a:srgbClr val="56BAA2"/>
                </a:solidFill>
                <a:latin typeface="Arial"/>
                <a:cs typeface="Arial"/>
              </a:defRPr>
            </a:lvl2pPr>
            <a:lvl3pPr marL="0" indent="0">
              <a:spcBef>
                <a:spcPts val="1200"/>
              </a:spcBef>
              <a:buClr>
                <a:schemeClr val="accent1"/>
              </a:buClr>
              <a:buSzPct val="100000"/>
              <a:buFont typeface="Lucida Grande"/>
              <a:buChar char="•"/>
              <a:defRPr sz="2400">
                <a:solidFill>
                  <a:schemeClr val="tx1"/>
                </a:solidFill>
                <a:latin typeface="Arial"/>
                <a:cs typeface="Arial"/>
              </a:defRPr>
            </a:lvl3pPr>
            <a:lvl4pPr marL="270000" indent="0">
              <a:spcBef>
                <a:spcPts val="360"/>
              </a:spcBef>
              <a:buClr>
                <a:srgbClr val="595959"/>
              </a:buClr>
              <a:buSzPct val="100000"/>
              <a:buFont typeface="Lucida Grande"/>
              <a:buChar char="•"/>
              <a:defRPr sz="2400" baseline="0">
                <a:solidFill>
                  <a:schemeClr val="tx1"/>
                </a:solidFill>
                <a:latin typeface="Arial"/>
                <a:cs typeface="Arial"/>
              </a:defRPr>
            </a:lvl4pPr>
            <a:lvl5pPr marL="540000" indent="0">
              <a:spcBef>
                <a:spcPts val="360"/>
              </a:spcBef>
              <a:buClr>
                <a:schemeClr val="tx1"/>
              </a:buClr>
              <a:buSzPct val="115000"/>
              <a:buFont typeface="Lucida Grande"/>
              <a:buChar char="›"/>
              <a:defRPr sz="2000">
                <a:solidFill>
                  <a:schemeClr val="tx1"/>
                </a:solidFill>
                <a:latin typeface="Arial"/>
                <a:cs typeface="Arial"/>
              </a:defRPr>
            </a:lvl5pPr>
            <a:lvl6pPr marL="0" indent="0">
              <a:spcBef>
                <a:spcPts val="0"/>
              </a:spcBef>
              <a:buClr>
                <a:schemeClr val="bg1">
                  <a:lumMod val="65000"/>
                </a:schemeClr>
              </a:buClr>
              <a:buSzPct val="123000"/>
              <a:defRPr sz="2000">
                <a:solidFill>
                  <a:srgbClr val="595959"/>
                </a:solidFill>
                <a:latin typeface="Verdana"/>
                <a:cs typeface="Verdana"/>
              </a:defRPr>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numéro de diapositive 5">
            <a:extLst>
              <a:ext uri="{FF2B5EF4-FFF2-40B4-BE49-F238E27FC236}">
                <a16:creationId xmlns:a16="http://schemas.microsoft.com/office/drawing/2014/main" id="{433C4442-9978-DC49-8605-1998181CC3AF}"/>
              </a:ext>
            </a:extLst>
          </p:cNvPr>
          <p:cNvSpPr>
            <a:spLocks noGrp="1"/>
          </p:cNvSpPr>
          <p:nvPr>
            <p:ph type="sldNum" sz="quarter" idx="10"/>
          </p:nvPr>
        </p:nvSpPr>
        <p:spPr>
          <a:xfrm>
            <a:off x="8293496" y="6237312"/>
            <a:ext cx="598984" cy="442912"/>
          </a:xfrm>
          <a:prstGeom prst="rect">
            <a:avLst/>
          </a:prstGeom>
        </p:spPr>
        <p:txBody>
          <a:bodyPr vert="horz" wrap="square" lIns="91440" tIns="45720" rIns="91440" bIns="45720" numCol="1" anchor="ctr" anchorCtr="0" compatLnSpc="1">
            <a:prstTxWarp prst="textNoShape">
              <a:avLst/>
            </a:prstTxWarp>
          </a:bodyPr>
          <a:lstStyle>
            <a:lvl1pPr algn="ctr">
              <a:defRPr sz="1200" baseline="0">
                <a:solidFill>
                  <a:schemeClr val="accent3"/>
                </a:solidFill>
                <a:latin typeface="Verdana" charset="0"/>
                <a:ea typeface="Verdana" charset="0"/>
                <a:cs typeface="Verdana" charset="0"/>
              </a:defRPr>
            </a:lvl1pPr>
          </a:lstStyle>
          <a:p>
            <a:pPr>
              <a:defRPr/>
            </a:pPr>
            <a:fld id="{AE75D9B6-FD4F-D640-9CEF-3B4AF4C742D6}" type="slidenum">
              <a:rPr lang="fr-FR" smtClean="0"/>
              <a:pPr>
                <a:defRPr/>
              </a:pPr>
              <a:t>‹N°›</a:t>
            </a:fld>
            <a:endParaRPr lang="fr-FR" dirty="0"/>
          </a:p>
        </p:txBody>
      </p:sp>
      <p:sp>
        <p:nvSpPr>
          <p:cNvPr id="8" name="Espace réservé de la date 3">
            <a:extLst>
              <a:ext uri="{FF2B5EF4-FFF2-40B4-BE49-F238E27FC236}">
                <a16:creationId xmlns:a16="http://schemas.microsoft.com/office/drawing/2014/main" id="{CD5D14AC-24BC-8045-A8D8-1994F2AA09B0}"/>
              </a:ext>
            </a:extLst>
          </p:cNvPr>
          <p:cNvSpPr txBox="1">
            <a:spLocks/>
          </p:cNvSpPr>
          <p:nvPr userDrawn="1"/>
        </p:nvSpPr>
        <p:spPr>
          <a:xfrm>
            <a:off x="7586928" y="537816"/>
            <a:ext cx="1524000" cy="442912"/>
          </a:xfrm>
          <a:prstGeom prst="rect">
            <a:avLst/>
          </a:prstGeom>
        </p:spPr>
        <p:txBody>
          <a:bodyPr vert="horz" wrap="square" lIns="91440" tIns="45720" rIns="91440" bIns="45720" numCol="1" anchor="ctr" anchorCtr="0" compatLnSpc="1">
            <a:prstTxWarp prst="textNoShape">
              <a:avLst/>
            </a:prstTxWarp>
          </a:bodyPr>
          <a:lstStyle>
            <a:defPPr>
              <a:defRPr lang="fr-FR"/>
            </a:defPPr>
            <a:lvl1pPr algn="r" defTabSz="457200" rtl="0" fontAlgn="base">
              <a:spcBef>
                <a:spcPct val="0"/>
              </a:spcBef>
              <a:spcAft>
                <a:spcPct val="0"/>
              </a:spcAft>
              <a:defRPr sz="1200" kern="1200" baseline="0">
                <a:solidFill>
                  <a:srgbClr val="FFCC00"/>
                </a:solidFill>
                <a:latin typeface="Arial" panose="020B0604020202020204" pitchFamily="34" charset="0"/>
                <a:ea typeface="Verdana" charset="0"/>
                <a:cs typeface="Verdana" charset="0"/>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a:lstStyle>
          <a:p>
            <a:pPr>
              <a:defRPr/>
            </a:pPr>
            <a:fld id="{414B7F46-24CB-7D42-9D24-CA7D00F0F9A2}" type="datetime1">
              <a:rPr lang="fr-FR" smtClean="0"/>
              <a:pPr>
                <a:defRPr/>
              </a:pPr>
              <a:t>10/09/2026</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Lst>
  <p:hf hdr="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DF32DB9-86D2-8C4E-A6F4-D697DE75E919}"/>
              </a:ext>
            </a:extLst>
          </p:cNvPr>
          <p:cNvSpPr>
            <a:spLocks noGrp="1"/>
          </p:cNvSpPr>
          <p:nvPr>
            <p:ph idx="1"/>
          </p:nvPr>
        </p:nvSpPr>
        <p:spPr>
          <a:xfrm>
            <a:off x="1259632" y="1916832"/>
            <a:ext cx="6683400" cy="2133599"/>
          </a:xfrm>
        </p:spPr>
        <p:txBody>
          <a:bodyPr lIns="90000"/>
          <a:lstStyle/>
          <a:p>
            <a:endParaRPr lang="fr-FR" dirty="0"/>
          </a:p>
          <a:p>
            <a:r>
              <a:rPr lang="fr-FR" sz="3200" dirty="0"/>
              <a:t>La gestion des RH dans  </a:t>
            </a:r>
            <a:r>
              <a:rPr lang="fr-FR" sz="3200" dirty="0" err="1"/>
              <a:t>Coutosuix</a:t>
            </a:r>
            <a:endParaRPr lang="fr-FR" sz="3200" b="1" dirty="0">
              <a:latin typeface="Times New Roman" panose="02020603050405020304" pitchFamily="18"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B1AEA9FC-3AFF-2140-8B8E-1466047C9568}"/>
              </a:ext>
            </a:extLst>
          </p:cNvPr>
          <p:cNvSpPr>
            <a:spLocks noGrp="1"/>
          </p:cNvSpPr>
          <p:nvPr>
            <p:ph type="sldNum" sz="quarter" idx="10"/>
          </p:nvPr>
        </p:nvSpPr>
        <p:spPr/>
        <p:txBody>
          <a:bodyPr/>
          <a:lstStyle/>
          <a:p>
            <a:pPr>
              <a:defRPr/>
            </a:pPr>
            <a:fld id="{AE75D9B6-FD4F-D640-9CEF-3B4AF4C742D6}" type="slidenum">
              <a:rPr lang="fr-FR" smtClean="0"/>
              <a:pPr>
                <a:defRPr/>
              </a:pPr>
              <a:t>1</a:t>
            </a:fld>
            <a:endParaRPr lang="fr-FR" dirty="0"/>
          </a:p>
        </p:txBody>
      </p:sp>
      <p:pic>
        <p:nvPicPr>
          <p:cNvPr id="5" name="Image 4">
            <a:extLst>
              <a:ext uri="{FF2B5EF4-FFF2-40B4-BE49-F238E27FC236}">
                <a16:creationId xmlns:a16="http://schemas.microsoft.com/office/drawing/2014/main" id="{D994C44C-DAF7-DB49-8703-50CF08212F7B}"/>
              </a:ext>
            </a:extLst>
          </p:cNvPr>
          <p:cNvPicPr>
            <a:picLocks noChangeAspect="1"/>
          </p:cNvPicPr>
          <p:nvPr/>
        </p:nvPicPr>
        <p:blipFill rotWithShape="1">
          <a:blip r:embed="rId3"/>
          <a:stretch/>
        </p:blipFill>
        <p:spPr bwMode="auto">
          <a:xfrm>
            <a:off x="1763688" y="4175649"/>
            <a:ext cx="2400300" cy="2266949"/>
          </a:xfrm>
          <a:prstGeom prst="rect">
            <a:avLst/>
          </a:prstGeom>
        </p:spPr>
      </p:pic>
      <p:pic>
        <p:nvPicPr>
          <p:cNvPr id="6" name="Image 5">
            <a:extLst>
              <a:ext uri="{FF2B5EF4-FFF2-40B4-BE49-F238E27FC236}">
                <a16:creationId xmlns:a16="http://schemas.microsoft.com/office/drawing/2014/main" id="{CDDC6DF6-FE24-814A-A856-061D72531CDC}"/>
              </a:ext>
            </a:extLst>
          </p:cNvPr>
          <p:cNvPicPr>
            <a:picLocks noChangeAspect="1"/>
          </p:cNvPicPr>
          <p:nvPr/>
        </p:nvPicPr>
        <p:blipFill rotWithShape="1">
          <a:blip r:embed="rId4"/>
          <a:stretch/>
        </p:blipFill>
        <p:spPr bwMode="auto">
          <a:xfrm>
            <a:off x="5079683" y="4243001"/>
            <a:ext cx="1711747" cy="2045008"/>
          </a:xfrm>
          <a:prstGeom prst="rect">
            <a:avLst/>
          </a:prstGeom>
        </p:spPr>
      </p:pic>
    </p:spTree>
    <p:extLst>
      <p:ext uri="{BB962C8B-B14F-4D97-AF65-F5344CB8AC3E}">
        <p14:creationId xmlns:p14="http://schemas.microsoft.com/office/powerpoint/2010/main" val="966755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C8DED-238A-F84F-9870-FA2EEE532808}"/>
              </a:ext>
            </a:extLst>
          </p:cNvPr>
          <p:cNvSpPr>
            <a:spLocks noGrp="1"/>
          </p:cNvSpPr>
          <p:nvPr>
            <p:ph type="title"/>
          </p:nvPr>
        </p:nvSpPr>
        <p:spPr>
          <a:xfrm>
            <a:off x="833689" y="908720"/>
            <a:ext cx="7494937" cy="576064"/>
          </a:xfrm>
        </p:spPr>
        <p:txBody>
          <a:bodyPr/>
          <a:lstStyle/>
          <a:p>
            <a:pPr algn="l"/>
            <a:r>
              <a:rPr lang="fr-FR" dirty="0"/>
              <a:t>Les RH et la paye à </a:t>
            </a:r>
            <a:r>
              <a:rPr lang="fr-FR" dirty="0" err="1"/>
              <a:t>Hespul</a:t>
            </a:r>
            <a:endParaRPr lang="fr-FR" dirty="0"/>
          </a:p>
        </p:txBody>
      </p:sp>
      <p:sp>
        <p:nvSpPr>
          <p:cNvPr id="4" name="Espace réservé du numéro de diapositive 3">
            <a:extLst>
              <a:ext uri="{FF2B5EF4-FFF2-40B4-BE49-F238E27FC236}">
                <a16:creationId xmlns:a16="http://schemas.microsoft.com/office/drawing/2014/main" id="{FC65A82F-AF67-A147-917E-0D10633FDD7F}"/>
              </a:ext>
            </a:extLst>
          </p:cNvPr>
          <p:cNvSpPr>
            <a:spLocks noGrp="1"/>
          </p:cNvSpPr>
          <p:nvPr>
            <p:ph type="sldNum" sz="quarter" idx="10"/>
          </p:nvPr>
        </p:nvSpPr>
        <p:spPr/>
        <p:txBody>
          <a:bodyPr/>
          <a:lstStyle/>
          <a:p>
            <a:pPr>
              <a:defRPr/>
            </a:pPr>
            <a:fld id="{AE75D9B6-FD4F-D640-9CEF-3B4AF4C742D6}" type="slidenum">
              <a:rPr lang="fr-FR" smtClean="0"/>
              <a:pPr>
                <a:defRPr/>
              </a:pPr>
              <a:t>2</a:t>
            </a:fld>
            <a:endParaRPr lang="fr-FR" dirty="0"/>
          </a:p>
        </p:txBody>
      </p:sp>
      <p:pic>
        <p:nvPicPr>
          <p:cNvPr id="5" name="Image 4">
            <a:extLst>
              <a:ext uri="{FF2B5EF4-FFF2-40B4-BE49-F238E27FC236}">
                <a16:creationId xmlns:a16="http://schemas.microsoft.com/office/drawing/2014/main" id="{C98399AE-CA2C-E742-B65D-BCAA128F0C33}"/>
              </a:ext>
            </a:extLst>
          </p:cNvPr>
          <p:cNvPicPr>
            <a:picLocks noChangeAspect="1"/>
          </p:cNvPicPr>
          <p:nvPr/>
        </p:nvPicPr>
        <p:blipFill>
          <a:blip r:embed="rId3"/>
          <a:stretch>
            <a:fillRect/>
          </a:stretch>
        </p:blipFill>
        <p:spPr>
          <a:xfrm>
            <a:off x="820308" y="1556792"/>
            <a:ext cx="8040893" cy="4680520"/>
          </a:xfrm>
          <a:prstGeom prst="rect">
            <a:avLst/>
          </a:prstGeom>
          <a:ln>
            <a:solidFill>
              <a:schemeClr val="accent4"/>
            </a:solidFill>
          </a:ln>
        </p:spPr>
      </p:pic>
    </p:spTree>
    <p:extLst>
      <p:ext uri="{BB962C8B-B14F-4D97-AF65-F5344CB8AC3E}">
        <p14:creationId xmlns:p14="http://schemas.microsoft.com/office/powerpoint/2010/main" val="1676043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257643F-306C-884C-946C-98A5843A5D02}"/>
              </a:ext>
            </a:extLst>
          </p:cNvPr>
          <p:cNvSpPr>
            <a:spLocks noGrp="1"/>
          </p:cNvSpPr>
          <p:nvPr>
            <p:ph type="sldNum" sz="quarter" idx="10"/>
          </p:nvPr>
        </p:nvSpPr>
        <p:spPr/>
        <p:txBody>
          <a:bodyPr/>
          <a:lstStyle/>
          <a:p>
            <a:pPr>
              <a:defRPr/>
            </a:pPr>
            <a:fld id="{AE75D9B6-FD4F-D640-9CEF-3B4AF4C742D6}" type="slidenum">
              <a:rPr lang="fr-FR" smtClean="0"/>
              <a:pPr>
                <a:defRPr/>
              </a:pPr>
              <a:t>3</a:t>
            </a:fld>
            <a:endParaRPr lang="fr-FR" dirty="0"/>
          </a:p>
        </p:txBody>
      </p:sp>
      <p:sp>
        <p:nvSpPr>
          <p:cNvPr id="5" name="Espace réservé du contenu 2">
            <a:extLst>
              <a:ext uri="{FF2B5EF4-FFF2-40B4-BE49-F238E27FC236}">
                <a16:creationId xmlns:a16="http://schemas.microsoft.com/office/drawing/2014/main" id="{3CC91D29-B88A-F84C-B94D-9B29030D9A16}"/>
              </a:ext>
            </a:extLst>
          </p:cNvPr>
          <p:cNvSpPr>
            <a:spLocks noGrp="1"/>
          </p:cNvSpPr>
          <p:nvPr>
            <p:ph idx="1"/>
          </p:nvPr>
        </p:nvSpPr>
        <p:spPr>
          <a:xfrm>
            <a:off x="1244412" y="2924944"/>
            <a:ext cx="7033864" cy="648071"/>
          </a:xfrm>
        </p:spPr>
        <p:txBody>
          <a:bodyPr lIns="90000"/>
          <a:lstStyle/>
          <a:p>
            <a:r>
              <a:rPr lang="fr-FR" dirty="0"/>
              <a:t>LA GESTION DES RH ET DE LA PAYE EN COURS DE MOIS</a:t>
            </a:r>
            <a:endParaRPr lang="fr-FR"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4785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C8DED-238A-F84F-9870-FA2EEE532808}"/>
              </a:ext>
            </a:extLst>
          </p:cNvPr>
          <p:cNvSpPr>
            <a:spLocks noGrp="1"/>
          </p:cNvSpPr>
          <p:nvPr>
            <p:ph type="title"/>
          </p:nvPr>
        </p:nvSpPr>
        <p:spPr>
          <a:xfrm>
            <a:off x="833689" y="908720"/>
            <a:ext cx="7494937" cy="576064"/>
          </a:xfrm>
        </p:spPr>
        <p:txBody>
          <a:bodyPr/>
          <a:lstStyle/>
          <a:p>
            <a:pPr algn="l"/>
            <a:r>
              <a:rPr lang="fr-FR" sz="2800" dirty="0"/>
              <a:t>Paye – Préparation mois M</a:t>
            </a:r>
          </a:p>
        </p:txBody>
      </p:sp>
      <p:sp>
        <p:nvSpPr>
          <p:cNvPr id="4" name="Espace réservé du numéro de diapositive 3">
            <a:extLst>
              <a:ext uri="{FF2B5EF4-FFF2-40B4-BE49-F238E27FC236}">
                <a16:creationId xmlns:a16="http://schemas.microsoft.com/office/drawing/2014/main" id="{FC65A82F-AF67-A147-917E-0D10633FDD7F}"/>
              </a:ext>
            </a:extLst>
          </p:cNvPr>
          <p:cNvSpPr>
            <a:spLocks noGrp="1"/>
          </p:cNvSpPr>
          <p:nvPr>
            <p:ph type="sldNum" sz="quarter" idx="10"/>
          </p:nvPr>
        </p:nvSpPr>
        <p:spPr/>
        <p:txBody>
          <a:bodyPr/>
          <a:lstStyle/>
          <a:p>
            <a:pPr>
              <a:defRPr/>
            </a:pPr>
            <a:fld id="{AE75D9B6-FD4F-D640-9CEF-3B4AF4C742D6}" type="slidenum">
              <a:rPr lang="fr-FR" smtClean="0"/>
              <a:pPr>
                <a:defRPr/>
              </a:pPr>
              <a:t>4</a:t>
            </a:fld>
            <a:endParaRPr lang="fr-FR" dirty="0"/>
          </a:p>
        </p:txBody>
      </p:sp>
      <p:sp>
        <p:nvSpPr>
          <p:cNvPr id="5" name="Espace réservé du contenu 1">
            <a:extLst>
              <a:ext uri="{FF2B5EF4-FFF2-40B4-BE49-F238E27FC236}">
                <a16:creationId xmlns:a16="http://schemas.microsoft.com/office/drawing/2014/main" id="{F3365644-FB81-6449-98E9-CB5E6C7E5B0F}"/>
              </a:ext>
            </a:extLst>
          </p:cNvPr>
          <p:cNvSpPr>
            <a:spLocks noGrp="1"/>
          </p:cNvSpPr>
          <p:nvPr>
            <p:ph sz="half" idx="1"/>
          </p:nvPr>
        </p:nvSpPr>
        <p:spPr>
          <a:xfrm>
            <a:off x="833689" y="1844824"/>
            <a:ext cx="7488832" cy="4176464"/>
          </a:xfrm>
        </p:spPr>
        <p:txBody>
          <a:bodyPr/>
          <a:lstStyle/>
          <a:p>
            <a:pPr algn="l"/>
            <a:r>
              <a:rPr lang="fr-FR" sz="2000" cap="none" dirty="0">
                <a:solidFill>
                  <a:schemeClr val="accent6"/>
                </a:solidFill>
                <a:latin typeface="Times New Roman" panose="02020603050405020304" pitchFamily="18" charset="0"/>
                <a:cs typeface="Times New Roman" panose="02020603050405020304" pitchFamily="18" charset="0"/>
              </a:rPr>
              <a:t>Base de travail pour la paye :</a:t>
            </a:r>
          </a:p>
          <a:p>
            <a:pPr algn="l"/>
            <a:r>
              <a:rPr lang="fr-FR" sz="2000" cap="none" dirty="0">
                <a:solidFill>
                  <a:schemeClr val="accent6"/>
                </a:solidFill>
                <a:latin typeface="Times New Roman" panose="02020603050405020304" pitchFamily="18" charset="0"/>
                <a:cs typeface="Times New Roman" panose="02020603050405020304" pitchFamily="18" charset="0"/>
                <a:sym typeface="Wingdings" pitchFamily="2" charset="2"/>
              </a:rPr>
              <a:t> </a:t>
            </a:r>
            <a:r>
              <a:rPr lang="fr-FR" sz="2000" cap="none" dirty="0">
                <a:solidFill>
                  <a:schemeClr val="accent6"/>
                </a:solidFill>
                <a:latin typeface="Times New Roman" panose="02020603050405020304" pitchFamily="18" charset="0"/>
                <a:cs typeface="Times New Roman" panose="02020603050405020304" pitchFamily="18" charset="0"/>
              </a:rPr>
              <a:t>fichier préparatoire des éléments variables de paye</a:t>
            </a:r>
          </a:p>
          <a:p>
            <a:pPr algn="l"/>
            <a:endParaRPr lang="fr-FR" sz="2000" cap="none" dirty="0">
              <a:solidFill>
                <a:schemeClr val="accent6"/>
              </a:solidFill>
              <a:latin typeface="Times New Roman" panose="02020603050405020304" pitchFamily="18" charset="0"/>
              <a:cs typeface="Times New Roman" panose="02020603050405020304" pitchFamily="18" charset="0"/>
            </a:endParaRPr>
          </a:p>
          <a:p>
            <a:pPr algn="l"/>
            <a:r>
              <a:rPr lang="fr-FR" sz="2000" u="sng" cap="none" dirty="0">
                <a:solidFill>
                  <a:schemeClr val="accent6"/>
                </a:solidFill>
                <a:latin typeface="Times New Roman" panose="02020603050405020304" pitchFamily="18" charset="0"/>
                <a:cs typeface="Times New Roman" panose="02020603050405020304" pitchFamily="18" charset="0"/>
              </a:rPr>
              <a:t>En cours de mois :</a:t>
            </a:r>
            <a:r>
              <a:rPr lang="fr-FR" sz="2000" cap="none" dirty="0">
                <a:solidFill>
                  <a:schemeClr val="accent6"/>
                </a:solidFill>
                <a:latin typeface="Times New Roman" panose="02020603050405020304" pitchFamily="18" charset="0"/>
                <a:cs typeface="Times New Roman" panose="02020603050405020304" pitchFamily="18" charset="0"/>
              </a:rPr>
              <a:t> traitement des éléments variables de paye dont notamment les absences (congés payés, arrêts maladie…) via </a:t>
            </a:r>
            <a:r>
              <a:rPr lang="fr-FR" sz="2000" cap="none" dirty="0" err="1">
                <a:solidFill>
                  <a:schemeClr val="accent6"/>
                </a:solidFill>
                <a:latin typeface="Times New Roman" panose="02020603050405020304" pitchFamily="18" charset="0"/>
                <a:cs typeface="Times New Roman" panose="02020603050405020304" pitchFamily="18" charset="0"/>
              </a:rPr>
              <a:t>Coutosuix</a:t>
            </a:r>
            <a:r>
              <a:rPr lang="fr-FR" sz="2000" cap="none" dirty="0">
                <a:solidFill>
                  <a:schemeClr val="accent6"/>
                </a:solidFill>
                <a:latin typeface="Times New Roman" panose="02020603050405020304" pitchFamily="18" charset="0"/>
                <a:cs typeface="Times New Roman" panose="02020603050405020304" pitchFamily="18" charset="0"/>
              </a:rPr>
              <a:t> qui vont servir ensuite a alimenter cette base de travail pour la paye</a:t>
            </a:r>
            <a:endParaRPr lang="fr-FR" sz="1800" cap="none" dirty="0">
              <a:solidFill>
                <a:schemeClr val="accent6"/>
              </a:solidFill>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endParaRPr lang="fr-FR" sz="1800" cap="none" dirty="0">
              <a:solidFill>
                <a:schemeClr val="accent6"/>
              </a:solidFill>
              <a:latin typeface="Times New Roman" panose="02020603050405020304" pitchFamily="18" charset="0"/>
              <a:cs typeface="Times New Roman" panose="02020603050405020304" pitchFamily="18" charset="0"/>
            </a:endParaRPr>
          </a:p>
          <a:p>
            <a:pPr algn="l"/>
            <a:endParaRPr lang="fr-FR" sz="1800" dirty="0">
              <a:solidFill>
                <a:schemeClr val="accent6"/>
              </a:solidFill>
              <a:latin typeface="Times New Roman" panose="02020603050405020304" pitchFamily="18" charset="0"/>
              <a:cs typeface="Times New Roman" panose="02020603050405020304" pitchFamily="18" charset="0"/>
            </a:endParaRPr>
          </a:p>
          <a:p>
            <a:pPr algn="l"/>
            <a:endParaRPr lang="fr-FR" sz="1800" dirty="0">
              <a:solidFill>
                <a:schemeClr val="accent6"/>
              </a:solidFill>
              <a:latin typeface="Times New Roman" panose="02020603050405020304" pitchFamily="18" charset="0"/>
              <a:cs typeface="Times New Roman" panose="02020603050405020304" pitchFamily="18" charset="0"/>
            </a:endParaRPr>
          </a:p>
          <a:p>
            <a:endParaRPr lang="fr-FR" dirty="0"/>
          </a:p>
          <a:p>
            <a:endParaRPr lang="fr-FR" dirty="0"/>
          </a:p>
          <a:p>
            <a:endParaRPr lang="fr-FR" dirty="0"/>
          </a:p>
        </p:txBody>
      </p:sp>
    </p:spTree>
    <p:extLst>
      <p:ext uri="{BB962C8B-B14F-4D97-AF65-F5344CB8AC3E}">
        <p14:creationId xmlns:p14="http://schemas.microsoft.com/office/powerpoint/2010/main" val="3451660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C8DED-238A-F84F-9870-FA2EEE532808}"/>
              </a:ext>
            </a:extLst>
          </p:cNvPr>
          <p:cNvSpPr>
            <a:spLocks noGrp="1"/>
          </p:cNvSpPr>
          <p:nvPr>
            <p:ph type="title"/>
          </p:nvPr>
        </p:nvSpPr>
        <p:spPr>
          <a:xfrm>
            <a:off x="833689" y="908720"/>
            <a:ext cx="7494937" cy="576064"/>
          </a:xfrm>
        </p:spPr>
        <p:txBody>
          <a:bodyPr/>
          <a:lstStyle/>
          <a:p>
            <a:pPr algn="l"/>
            <a:r>
              <a:rPr lang="fr-FR" sz="2800" dirty="0"/>
              <a:t>1. Intégration des EVP</a:t>
            </a:r>
          </a:p>
        </p:txBody>
      </p:sp>
      <p:sp>
        <p:nvSpPr>
          <p:cNvPr id="4" name="Espace réservé du numéro de diapositive 3">
            <a:extLst>
              <a:ext uri="{FF2B5EF4-FFF2-40B4-BE49-F238E27FC236}">
                <a16:creationId xmlns:a16="http://schemas.microsoft.com/office/drawing/2014/main" id="{FC65A82F-AF67-A147-917E-0D10633FDD7F}"/>
              </a:ext>
            </a:extLst>
          </p:cNvPr>
          <p:cNvSpPr>
            <a:spLocks noGrp="1"/>
          </p:cNvSpPr>
          <p:nvPr>
            <p:ph type="sldNum" sz="quarter" idx="10"/>
          </p:nvPr>
        </p:nvSpPr>
        <p:spPr/>
        <p:txBody>
          <a:bodyPr/>
          <a:lstStyle/>
          <a:p>
            <a:pPr>
              <a:defRPr/>
            </a:pPr>
            <a:fld id="{AE75D9B6-FD4F-D640-9CEF-3B4AF4C742D6}" type="slidenum">
              <a:rPr lang="fr-FR" smtClean="0"/>
              <a:pPr>
                <a:defRPr/>
              </a:pPr>
              <a:t>5</a:t>
            </a:fld>
            <a:endParaRPr lang="fr-FR" dirty="0"/>
          </a:p>
        </p:txBody>
      </p:sp>
      <p:sp>
        <p:nvSpPr>
          <p:cNvPr id="5" name="Espace réservé du contenu 1">
            <a:extLst>
              <a:ext uri="{FF2B5EF4-FFF2-40B4-BE49-F238E27FC236}">
                <a16:creationId xmlns:a16="http://schemas.microsoft.com/office/drawing/2014/main" id="{F3365644-FB81-6449-98E9-CB5E6C7E5B0F}"/>
              </a:ext>
            </a:extLst>
          </p:cNvPr>
          <p:cNvSpPr>
            <a:spLocks noGrp="1"/>
          </p:cNvSpPr>
          <p:nvPr>
            <p:ph sz="half" idx="1"/>
          </p:nvPr>
        </p:nvSpPr>
        <p:spPr>
          <a:xfrm>
            <a:off x="833689" y="1844824"/>
            <a:ext cx="7488832" cy="4536504"/>
          </a:xfrm>
        </p:spPr>
        <p:txBody>
          <a:bodyPr/>
          <a:lstStyle/>
          <a:p>
            <a:pPr algn="l"/>
            <a:r>
              <a:rPr lang="fr-FR" sz="1800" b="1" cap="none" dirty="0">
                <a:solidFill>
                  <a:schemeClr val="accent6"/>
                </a:solidFill>
                <a:latin typeface="Times New Roman" panose="02020603050405020304" pitchFamily="18" charset="0"/>
                <a:cs typeface="Times New Roman" panose="02020603050405020304" pitchFamily="18" charset="0"/>
              </a:rPr>
              <a:t>Les EVP avec un traitement manuel :</a:t>
            </a:r>
          </a:p>
          <a:p>
            <a:pPr marL="285750" indent="-285750" algn="l">
              <a:buFont typeface="Arial" panose="020B0604020202020204" pitchFamily="34" charset="0"/>
              <a:buChar char="•"/>
            </a:pPr>
            <a:r>
              <a:rPr lang="fr-FR" sz="1800" cap="none" dirty="0">
                <a:solidFill>
                  <a:schemeClr val="accent6"/>
                </a:solidFill>
                <a:latin typeface="Times New Roman" panose="02020603050405020304" pitchFamily="18" charset="0"/>
                <a:cs typeface="Times New Roman" panose="02020603050405020304" pitchFamily="18" charset="0"/>
              </a:rPr>
              <a:t>Nouveau RIB, changement d’adresse, abonnements transports en commun, acompte…</a:t>
            </a:r>
          </a:p>
          <a:p>
            <a:pPr marL="285750" indent="-285750" algn="l">
              <a:buFont typeface="Arial" panose="020B0604020202020204" pitchFamily="34" charset="0"/>
              <a:buChar char="•"/>
            </a:pPr>
            <a:r>
              <a:rPr lang="fr-FR" sz="1800" cap="none" dirty="0">
                <a:solidFill>
                  <a:schemeClr val="accent6"/>
                </a:solidFill>
                <a:latin typeface="Times New Roman" panose="02020603050405020304" pitchFamily="18" charset="0"/>
                <a:cs typeface="Times New Roman" panose="02020603050405020304" pitchFamily="18" charset="0"/>
              </a:rPr>
              <a:t>Changement contractuel : promotion, augmentation de salaire, changement d’horaire contractuel</a:t>
            </a:r>
          </a:p>
          <a:p>
            <a:pPr marL="285750" indent="-285750" algn="l">
              <a:buFont typeface="Arial" panose="020B0604020202020204" pitchFamily="34" charset="0"/>
              <a:buChar char="•"/>
            </a:pPr>
            <a:r>
              <a:rPr lang="fr-FR" sz="1800" cap="none" dirty="0">
                <a:solidFill>
                  <a:schemeClr val="accent6"/>
                </a:solidFill>
                <a:latin typeface="Times New Roman" panose="02020603050405020304" pitchFamily="18" charset="0"/>
                <a:cs typeface="Times New Roman" panose="02020603050405020304" pitchFamily="18" charset="0"/>
              </a:rPr>
              <a:t>Entrée ou sortie de salarié en cours de mois</a:t>
            </a:r>
          </a:p>
          <a:p>
            <a:pPr algn="l"/>
            <a:endParaRPr lang="fr-FR" sz="1800" cap="none" dirty="0">
              <a:solidFill>
                <a:schemeClr val="accent6"/>
              </a:solidFill>
              <a:latin typeface="Times New Roman" panose="02020603050405020304" pitchFamily="18" charset="0"/>
              <a:cs typeface="Times New Roman" panose="02020603050405020304" pitchFamily="18" charset="0"/>
            </a:endParaRPr>
          </a:p>
          <a:p>
            <a:pPr algn="l"/>
            <a:r>
              <a:rPr lang="fr-FR" sz="1800" b="1" cap="none" dirty="0">
                <a:solidFill>
                  <a:schemeClr val="accent6"/>
                </a:solidFill>
                <a:latin typeface="Times New Roman" panose="02020603050405020304" pitchFamily="18" charset="0"/>
                <a:cs typeface="Times New Roman" panose="02020603050405020304" pitchFamily="18" charset="0"/>
              </a:rPr>
              <a:t>Les EVP avec un traitement automatique :</a:t>
            </a:r>
          </a:p>
          <a:p>
            <a:pPr marL="285750" indent="-285750" algn="l">
              <a:buFont typeface="Arial" panose="020B0604020202020204" pitchFamily="34" charset="0"/>
              <a:buChar char="•"/>
            </a:pPr>
            <a:r>
              <a:rPr lang="fr-FR" sz="1800" cap="none" dirty="0">
                <a:solidFill>
                  <a:schemeClr val="accent6"/>
                </a:solidFill>
                <a:latin typeface="Times New Roman" panose="02020603050405020304" pitchFamily="18" charset="0"/>
                <a:cs typeface="Times New Roman" panose="02020603050405020304" pitchFamily="18" charset="0"/>
              </a:rPr>
              <a:t>Absences : congés payés, congés sans solde…</a:t>
            </a:r>
          </a:p>
          <a:p>
            <a:pPr algn="l"/>
            <a:r>
              <a:rPr lang="fr-FR" sz="1800" cap="none" dirty="0">
                <a:solidFill>
                  <a:schemeClr val="accent6"/>
                </a:solidFill>
                <a:latin typeface="Times New Roman" panose="02020603050405020304" pitchFamily="18" charset="0"/>
                <a:cs typeface="Times New Roman" panose="02020603050405020304" pitchFamily="18" charset="0"/>
                <a:sym typeface="Wingdings" pitchFamily="2" charset="2"/>
              </a:rPr>
              <a:t>	</a:t>
            </a:r>
            <a:r>
              <a:rPr lang="fr-FR" sz="1800" u="sng" cap="none" dirty="0">
                <a:solidFill>
                  <a:schemeClr val="accent6"/>
                </a:solidFill>
                <a:latin typeface="Times New Roman" panose="02020603050405020304" pitchFamily="18" charset="0"/>
                <a:cs typeface="Times New Roman" panose="02020603050405020304" pitchFamily="18" charset="0"/>
                <a:sym typeface="Wingdings" pitchFamily="2" charset="2"/>
              </a:rPr>
              <a:t> « Congés et absences » puis « Export paie »</a:t>
            </a:r>
          </a:p>
          <a:p>
            <a:pPr marL="285750" indent="-285750" algn="l">
              <a:buFont typeface="Arial" panose="020B0604020202020204" pitchFamily="34" charset="0"/>
              <a:buChar char="•"/>
            </a:pPr>
            <a:r>
              <a:rPr lang="fr-FR" sz="1800" cap="none" dirty="0">
                <a:solidFill>
                  <a:schemeClr val="accent6"/>
                </a:solidFill>
                <a:latin typeface="Times New Roman" panose="02020603050405020304" pitchFamily="18" charset="0"/>
                <a:cs typeface="Times New Roman" panose="02020603050405020304" pitchFamily="18" charset="0"/>
                <a:sym typeface="Wingdings" pitchFamily="2" charset="2"/>
              </a:rPr>
              <a:t>Indemnités kilométriques vélo, titre restaurant, télétravail</a:t>
            </a:r>
          </a:p>
          <a:p>
            <a:pPr algn="l"/>
            <a:r>
              <a:rPr lang="fr-FR" sz="1800" cap="none" dirty="0">
                <a:solidFill>
                  <a:schemeClr val="accent6"/>
                </a:solidFill>
                <a:latin typeface="Times New Roman" panose="02020603050405020304" pitchFamily="18" charset="0"/>
                <a:cs typeface="Times New Roman" panose="02020603050405020304" pitchFamily="18" charset="0"/>
                <a:sym typeface="Wingdings" pitchFamily="2" charset="2"/>
              </a:rPr>
              <a:t>	</a:t>
            </a:r>
            <a:r>
              <a:rPr lang="fr-FR" sz="1800" u="sng" cap="none" dirty="0">
                <a:solidFill>
                  <a:schemeClr val="accent6"/>
                </a:solidFill>
                <a:latin typeface="Times New Roman" panose="02020603050405020304" pitchFamily="18" charset="0"/>
                <a:cs typeface="Times New Roman" panose="02020603050405020304" pitchFamily="18" charset="0"/>
                <a:sym typeface="Wingdings" pitchFamily="2" charset="2"/>
              </a:rPr>
              <a:t> « Individus » puis « Export données </a:t>
            </a:r>
            <a:r>
              <a:rPr lang="fr-FR" sz="1800" u="sng" cap="none" dirty="0" err="1">
                <a:solidFill>
                  <a:schemeClr val="accent6"/>
                </a:solidFill>
                <a:latin typeface="Times New Roman" panose="02020603050405020304" pitchFamily="18" charset="0"/>
                <a:cs typeface="Times New Roman" panose="02020603050405020304" pitchFamily="18" charset="0"/>
                <a:sym typeface="Wingdings" pitchFamily="2" charset="2"/>
              </a:rPr>
              <a:t>décl</a:t>
            </a:r>
            <a:r>
              <a:rPr lang="fr-FR" sz="1800" u="sng" cap="none" dirty="0">
                <a:solidFill>
                  <a:schemeClr val="accent6"/>
                </a:solidFill>
                <a:latin typeface="Times New Roman" panose="02020603050405020304" pitchFamily="18" charset="0"/>
                <a:cs typeface="Times New Roman" panose="02020603050405020304" pitchFamily="18" charset="0"/>
                <a:sym typeface="Wingdings" pitchFamily="2" charset="2"/>
              </a:rPr>
              <a:t>. »</a:t>
            </a:r>
            <a:endParaRPr lang="fr-FR" sz="1800" cap="none" dirty="0">
              <a:solidFill>
                <a:schemeClr val="accent6"/>
              </a:solidFill>
              <a:latin typeface="Times New Roman" panose="02020603050405020304" pitchFamily="18" charset="0"/>
              <a:cs typeface="Times New Roman" panose="02020603050405020304" pitchFamily="18" charset="0"/>
            </a:endParaRPr>
          </a:p>
          <a:p>
            <a:pPr algn="l"/>
            <a:r>
              <a:rPr lang="fr-FR" dirty="0">
                <a:solidFill>
                  <a:schemeClr val="accent6"/>
                </a:solidFill>
                <a:latin typeface="Times New Roman" panose="02020603050405020304" pitchFamily="18" charset="0"/>
                <a:cs typeface="Times New Roman" panose="02020603050405020304" pitchFamily="18" charset="0"/>
              </a:rPr>
              <a:t>⚠️ </a:t>
            </a:r>
            <a:r>
              <a:rPr lang="fr-FR" sz="1800" cap="none" dirty="0">
                <a:solidFill>
                  <a:schemeClr val="accent6"/>
                </a:solidFill>
                <a:latin typeface="Times New Roman" panose="02020603050405020304" pitchFamily="18" charset="0"/>
                <a:cs typeface="Times New Roman" panose="02020603050405020304" pitchFamily="18" charset="0"/>
              </a:rPr>
              <a:t>Contrôle de cohérence </a:t>
            </a:r>
            <a:r>
              <a:rPr lang="fr-FR" sz="1400" cap="none" dirty="0">
                <a:solidFill>
                  <a:schemeClr val="accent6"/>
                </a:solidFill>
                <a:latin typeface="Times New Roman" panose="02020603050405020304" pitchFamily="18" charset="0"/>
                <a:cs typeface="Times New Roman" panose="02020603050405020304" pitchFamily="18" charset="0"/>
              </a:rPr>
              <a:t>(ex : arrêts maladie, tâches, congés payés temps partiels…)</a:t>
            </a:r>
            <a:endParaRPr lang="fr-FR" sz="1800" dirty="0">
              <a:solidFill>
                <a:schemeClr val="accent6"/>
              </a:solidFill>
              <a:latin typeface="Times New Roman" panose="02020603050405020304" pitchFamily="18" charset="0"/>
              <a:cs typeface="Times New Roman" panose="02020603050405020304" pitchFamily="18" charset="0"/>
            </a:endParaRPr>
          </a:p>
          <a:p>
            <a:pPr algn="l"/>
            <a:endParaRPr lang="fr-FR" sz="1800" dirty="0">
              <a:solidFill>
                <a:schemeClr val="accent6"/>
              </a:solidFill>
              <a:latin typeface="Times New Roman" panose="02020603050405020304" pitchFamily="18" charset="0"/>
              <a:cs typeface="Times New Roman" panose="02020603050405020304" pitchFamily="18" charset="0"/>
            </a:endParaRPr>
          </a:p>
          <a:p>
            <a:endParaRPr lang="fr-FR" dirty="0"/>
          </a:p>
          <a:p>
            <a:endParaRPr lang="fr-FR" dirty="0"/>
          </a:p>
          <a:p>
            <a:endParaRPr lang="fr-FR" dirty="0"/>
          </a:p>
        </p:txBody>
      </p:sp>
      <p:pic>
        <p:nvPicPr>
          <p:cNvPr id="6" name="Image 5">
            <a:extLst>
              <a:ext uri="{FF2B5EF4-FFF2-40B4-BE49-F238E27FC236}">
                <a16:creationId xmlns:a16="http://schemas.microsoft.com/office/drawing/2014/main" id="{06C0A388-107C-3346-8B41-88BF37EFA799}"/>
              </a:ext>
            </a:extLst>
          </p:cNvPr>
          <p:cNvPicPr>
            <a:picLocks noChangeAspect="1"/>
          </p:cNvPicPr>
          <p:nvPr/>
        </p:nvPicPr>
        <p:blipFill rotWithShape="1">
          <a:blip r:embed="rId3"/>
          <a:stretch/>
        </p:blipFill>
        <p:spPr bwMode="auto">
          <a:xfrm>
            <a:off x="6948264" y="4509120"/>
            <a:ext cx="864096" cy="1032327"/>
          </a:xfrm>
          <a:prstGeom prst="rect">
            <a:avLst/>
          </a:prstGeom>
        </p:spPr>
      </p:pic>
    </p:spTree>
    <p:extLst>
      <p:ext uri="{BB962C8B-B14F-4D97-AF65-F5344CB8AC3E}">
        <p14:creationId xmlns:p14="http://schemas.microsoft.com/office/powerpoint/2010/main" val="2979761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C8DED-238A-F84F-9870-FA2EEE532808}"/>
              </a:ext>
            </a:extLst>
          </p:cNvPr>
          <p:cNvSpPr>
            <a:spLocks noGrp="1"/>
          </p:cNvSpPr>
          <p:nvPr>
            <p:ph type="title"/>
          </p:nvPr>
        </p:nvSpPr>
        <p:spPr>
          <a:xfrm>
            <a:off x="965495" y="908720"/>
            <a:ext cx="7494937" cy="936104"/>
          </a:xfrm>
        </p:spPr>
        <p:txBody>
          <a:bodyPr/>
          <a:lstStyle/>
          <a:p>
            <a:pPr algn="l"/>
            <a:r>
              <a:rPr lang="fr-FR" sz="2800" dirty="0"/>
              <a:t>2. Édition et contrôle des bulletins de paie (hors </a:t>
            </a:r>
            <a:r>
              <a:rPr lang="fr-FR" sz="2800" dirty="0" err="1"/>
              <a:t>Coutosuix</a:t>
            </a:r>
            <a:r>
              <a:rPr lang="fr-FR" sz="2800" dirty="0"/>
              <a:t>)</a:t>
            </a:r>
          </a:p>
        </p:txBody>
      </p:sp>
      <p:sp>
        <p:nvSpPr>
          <p:cNvPr id="4" name="Espace réservé du numéro de diapositive 3">
            <a:extLst>
              <a:ext uri="{FF2B5EF4-FFF2-40B4-BE49-F238E27FC236}">
                <a16:creationId xmlns:a16="http://schemas.microsoft.com/office/drawing/2014/main" id="{FC65A82F-AF67-A147-917E-0D10633FDD7F}"/>
              </a:ext>
            </a:extLst>
          </p:cNvPr>
          <p:cNvSpPr>
            <a:spLocks noGrp="1"/>
          </p:cNvSpPr>
          <p:nvPr>
            <p:ph type="sldNum" sz="quarter" idx="10"/>
          </p:nvPr>
        </p:nvSpPr>
        <p:spPr/>
        <p:txBody>
          <a:bodyPr/>
          <a:lstStyle/>
          <a:p>
            <a:pPr>
              <a:defRPr/>
            </a:pPr>
            <a:fld id="{AE75D9B6-FD4F-D640-9CEF-3B4AF4C742D6}" type="slidenum">
              <a:rPr lang="fr-FR" smtClean="0"/>
              <a:pPr>
                <a:defRPr/>
              </a:pPr>
              <a:t>6</a:t>
            </a:fld>
            <a:endParaRPr lang="fr-FR" dirty="0"/>
          </a:p>
        </p:txBody>
      </p:sp>
      <p:sp>
        <p:nvSpPr>
          <p:cNvPr id="5" name="Espace réservé du contenu 1">
            <a:extLst>
              <a:ext uri="{FF2B5EF4-FFF2-40B4-BE49-F238E27FC236}">
                <a16:creationId xmlns:a16="http://schemas.microsoft.com/office/drawing/2014/main" id="{F3365644-FB81-6449-98E9-CB5E6C7E5B0F}"/>
              </a:ext>
            </a:extLst>
          </p:cNvPr>
          <p:cNvSpPr>
            <a:spLocks noGrp="1"/>
          </p:cNvSpPr>
          <p:nvPr>
            <p:ph sz="half" idx="1"/>
          </p:nvPr>
        </p:nvSpPr>
        <p:spPr>
          <a:xfrm>
            <a:off x="971600" y="2132856"/>
            <a:ext cx="7488832" cy="3348372"/>
          </a:xfrm>
        </p:spPr>
        <p:txBody>
          <a:bodyPr/>
          <a:lstStyle/>
          <a:p>
            <a:pPr marL="457200" indent="-457200" algn="l">
              <a:buFont typeface="+mj-lt"/>
              <a:buAutoNum type="arabicPeriod"/>
            </a:pPr>
            <a:r>
              <a:rPr lang="fr-FR" sz="2000" u="sng" cap="none" dirty="0">
                <a:solidFill>
                  <a:schemeClr val="accent6"/>
                </a:solidFill>
                <a:latin typeface="Times New Roman" panose="02020603050405020304" pitchFamily="18" charset="0"/>
                <a:cs typeface="Times New Roman" panose="02020603050405020304" pitchFamily="18" charset="0"/>
              </a:rPr>
              <a:t>En amont : </a:t>
            </a:r>
            <a:r>
              <a:rPr lang="fr-FR" sz="2000" cap="none" dirty="0">
                <a:solidFill>
                  <a:schemeClr val="accent6"/>
                </a:solidFill>
                <a:latin typeface="Times New Roman" panose="02020603050405020304" pitchFamily="18" charset="0"/>
                <a:cs typeface="Times New Roman" panose="02020603050405020304" pitchFamily="18" charset="0"/>
              </a:rPr>
              <a:t>intégration des données </a:t>
            </a:r>
            <a:r>
              <a:rPr lang="fr-FR" sz="2000" cap="none" dirty="0" err="1">
                <a:solidFill>
                  <a:schemeClr val="accent6"/>
                </a:solidFill>
                <a:latin typeface="Times New Roman" panose="02020603050405020304" pitchFamily="18" charset="0"/>
                <a:cs typeface="Times New Roman" panose="02020603050405020304" pitchFamily="18" charset="0"/>
              </a:rPr>
              <a:t>Coutosuix</a:t>
            </a:r>
            <a:r>
              <a:rPr lang="fr-FR" sz="2000" cap="none" dirty="0">
                <a:solidFill>
                  <a:schemeClr val="accent6"/>
                </a:solidFill>
                <a:latin typeface="Times New Roman" panose="02020603050405020304" pitchFamily="18" charset="0"/>
                <a:cs typeface="Times New Roman" panose="02020603050405020304" pitchFamily="18" charset="0"/>
              </a:rPr>
              <a:t> dans la fiche préparatoire des éléments variables de paie (Fiche prépa)</a:t>
            </a:r>
          </a:p>
          <a:p>
            <a:pPr marL="457200" indent="-457200" algn="l">
              <a:buFont typeface="+mj-lt"/>
              <a:buAutoNum type="arabicPeriod"/>
            </a:pPr>
            <a:r>
              <a:rPr lang="fr-FR" sz="2000" cap="none" dirty="0">
                <a:solidFill>
                  <a:schemeClr val="accent6"/>
                </a:solidFill>
                <a:latin typeface="Times New Roman" panose="02020603050405020304" pitchFamily="18" charset="0"/>
                <a:cs typeface="Times New Roman" panose="02020603050405020304" pitchFamily="18" charset="0"/>
              </a:rPr>
              <a:t>Intégration des données de cette fiche préparatoire dans son logiciel de paye</a:t>
            </a:r>
          </a:p>
          <a:p>
            <a:pPr marL="457200" indent="-457200" algn="l">
              <a:buFont typeface="+mj-lt"/>
              <a:buAutoNum type="arabicPeriod"/>
            </a:pPr>
            <a:r>
              <a:rPr lang="fr-FR" sz="2000" cap="none" dirty="0">
                <a:solidFill>
                  <a:schemeClr val="accent6"/>
                </a:solidFill>
                <a:latin typeface="Times New Roman" panose="02020603050405020304" pitchFamily="18" charset="0"/>
                <a:cs typeface="Times New Roman" panose="02020603050405020304" pitchFamily="18" charset="0"/>
              </a:rPr>
              <a:t>Edition, contrôle et distribution des bulletins</a:t>
            </a:r>
            <a:endParaRPr lang="fr-FR" sz="1800" cap="none" dirty="0">
              <a:solidFill>
                <a:schemeClr val="accent6"/>
              </a:solidFill>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endParaRPr lang="fr-FR" sz="1800" cap="none" dirty="0">
              <a:solidFill>
                <a:schemeClr val="accent6"/>
              </a:solidFill>
              <a:latin typeface="Times New Roman" panose="02020603050405020304" pitchFamily="18" charset="0"/>
              <a:cs typeface="Times New Roman" panose="02020603050405020304" pitchFamily="18" charset="0"/>
            </a:endParaRPr>
          </a:p>
          <a:p>
            <a:pPr algn="l"/>
            <a:endParaRPr lang="fr-FR" sz="1800" dirty="0">
              <a:solidFill>
                <a:schemeClr val="accent6"/>
              </a:solidFill>
              <a:latin typeface="Times New Roman" panose="02020603050405020304" pitchFamily="18" charset="0"/>
              <a:cs typeface="Times New Roman" panose="02020603050405020304" pitchFamily="18" charset="0"/>
            </a:endParaRPr>
          </a:p>
          <a:p>
            <a:pPr algn="l"/>
            <a:endParaRPr lang="fr-FR" sz="1800" dirty="0">
              <a:solidFill>
                <a:schemeClr val="accent6"/>
              </a:solidFill>
              <a:latin typeface="Times New Roman" panose="02020603050405020304" pitchFamily="18" charset="0"/>
              <a:cs typeface="Times New Roman" panose="02020603050405020304" pitchFamily="18" charset="0"/>
            </a:endParaRPr>
          </a:p>
          <a:p>
            <a:endParaRPr lang="fr-FR" dirty="0"/>
          </a:p>
          <a:p>
            <a:endParaRPr lang="fr-FR" dirty="0"/>
          </a:p>
          <a:p>
            <a:endParaRPr lang="fr-FR" dirty="0"/>
          </a:p>
        </p:txBody>
      </p:sp>
    </p:spTree>
    <p:extLst>
      <p:ext uri="{BB962C8B-B14F-4D97-AF65-F5344CB8AC3E}">
        <p14:creationId xmlns:p14="http://schemas.microsoft.com/office/powerpoint/2010/main" val="239023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257643F-306C-884C-946C-98A5843A5D02}"/>
              </a:ext>
            </a:extLst>
          </p:cNvPr>
          <p:cNvSpPr>
            <a:spLocks noGrp="1"/>
          </p:cNvSpPr>
          <p:nvPr>
            <p:ph type="sldNum" sz="quarter" idx="10"/>
          </p:nvPr>
        </p:nvSpPr>
        <p:spPr/>
        <p:txBody>
          <a:bodyPr/>
          <a:lstStyle/>
          <a:p>
            <a:pPr>
              <a:defRPr/>
            </a:pPr>
            <a:fld id="{AE75D9B6-FD4F-D640-9CEF-3B4AF4C742D6}" type="slidenum">
              <a:rPr lang="fr-FR" smtClean="0"/>
              <a:pPr>
                <a:defRPr/>
              </a:pPr>
              <a:t>7</a:t>
            </a:fld>
            <a:endParaRPr lang="fr-FR" dirty="0"/>
          </a:p>
        </p:txBody>
      </p:sp>
      <p:sp>
        <p:nvSpPr>
          <p:cNvPr id="5" name="Espace réservé du contenu 2">
            <a:extLst>
              <a:ext uri="{FF2B5EF4-FFF2-40B4-BE49-F238E27FC236}">
                <a16:creationId xmlns:a16="http://schemas.microsoft.com/office/drawing/2014/main" id="{3CC91D29-B88A-F84C-B94D-9B29030D9A16}"/>
              </a:ext>
            </a:extLst>
          </p:cNvPr>
          <p:cNvSpPr>
            <a:spLocks noGrp="1"/>
          </p:cNvSpPr>
          <p:nvPr>
            <p:ph idx="1"/>
          </p:nvPr>
        </p:nvSpPr>
        <p:spPr>
          <a:xfrm>
            <a:off x="1244412" y="2924944"/>
            <a:ext cx="7033864" cy="648071"/>
          </a:xfrm>
        </p:spPr>
        <p:txBody>
          <a:bodyPr lIns="90000"/>
          <a:lstStyle/>
          <a:p>
            <a:r>
              <a:rPr lang="fr-FR" dirty="0"/>
              <a:t>LA GESTION DES RH ET DE LA PAYE EN MOIS M+1</a:t>
            </a:r>
            <a:endParaRPr lang="fr-FR"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4473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C8DED-238A-F84F-9870-FA2EEE532808}"/>
              </a:ext>
            </a:extLst>
          </p:cNvPr>
          <p:cNvSpPr>
            <a:spLocks noGrp="1"/>
          </p:cNvSpPr>
          <p:nvPr>
            <p:ph type="title"/>
          </p:nvPr>
        </p:nvSpPr>
        <p:spPr>
          <a:xfrm>
            <a:off x="833689" y="908720"/>
            <a:ext cx="7494937" cy="576064"/>
          </a:xfrm>
        </p:spPr>
        <p:txBody>
          <a:bodyPr/>
          <a:lstStyle/>
          <a:p>
            <a:pPr algn="l"/>
            <a:r>
              <a:rPr lang="fr-FR" sz="2800" dirty="0"/>
              <a:t>1. Traitement du post paye</a:t>
            </a:r>
          </a:p>
        </p:txBody>
      </p:sp>
      <p:sp>
        <p:nvSpPr>
          <p:cNvPr id="4" name="Espace réservé du numéro de diapositive 3">
            <a:extLst>
              <a:ext uri="{FF2B5EF4-FFF2-40B4-BE49-F238E27FC236}">
                <a16:creationId xmlns:a16="http://schemas.microsoft.com/office/drawing/2014/main" id="{FC65A82F-AF67-A147-917E-0D10633FDD7F}"/>
              </a:ext>
            </a:extLst>
          </p:cNvPr>
          <p:cNvSpPr>
            <a:spLocks noGrp="1"/>
          </p:cNvSpPr>
          <p:nvPr>
            <p:ph type="sldNum" sz="quarter" idx="10"/>
          </p:nvPr>
        </p:nvSpPr>
        <p:spPr/>
        <p:txBody>
          <a:bodyPr/>
          <a:lstStyle/>
          <a:p>
            <a:pPr>
              <a:defRPr/>
            </a:pPr>
            <a:fld id="{AE75D9B6-FD4F-D640-9CEF-3B4AF4C742D6}" type="slidenum">
              <a:rPr lang="fr-FR" smtClean="0"/>
              <a:pPr>
                <a:defRPr/>
              </a:pPr>
              <a:t>8</a:t>
            </a:fld>
            <a:endParaRPr lang="fr-FR" dirty="0"/>
          </a:p>
        </p:txBody>
      </p:sp>
      <p:sp>
        <p:nvSpPr>
          <p:cNvPr id="5" name="Espace réservé du contenu 1">
            <a:extLst>
              <a:ext uri="{FF2B5EF4-FFF2-40B4-BE49-F238E27FC236}">
                <a16:creationId xmlns:a16="http://schemas.microsoft.com/office/drawing/2014/main" id="{F3365644-FB81-6449-98E9-CB5E6C7E5B0F}"/>
              </a:ext>
            </a:extLst>
          </p:cNvPr>
          <p:cNvSpPr>
            <a:spLocks noGrp="1"/>
          </p:cNvSpPr>
          <p:nvPr>
            <p:ph sz="half" idx="1"/>
          </p:nvPr>
        </p:nvSpPr>
        <p:spPr>
          <a:xfrm>
            <a:off x="833689" y="1844824"/>
            <a:ext cx="7488832" cy="3816424"/>
          </a:xfrm>
        </p:spPr>
        <p:txBody>
          <a:bodyPr/>
          <a:lstStyle/>
          <a:p>
            <a:pPr algn="l"/>
            <a:r>
              <a:rPr lang="fr-FR" sz="2000" b="1" cap="none" dirty="0">
                <a:solidFill>
                  <a:schemeClr val="accent6"/>
                </a:solidFill>
                <a:latin typeface="Times New Roman" panose="02020603050405020304" pitchFamily="18" charset="0"/>
                <a:cs typeface="Times New Roman" panose="02020603050405020304" pitchFamily="18" charset="0"/>
              </a:rPr>
              <a:t>Contrôle des compteurs de congés payés :</a:t>
            </a:r>
          </a:p>
          <a:p>
            <a:pPr marL="285750" indent="-285750" algn="l">
              <a:buFont typeface="Arial" panose="020B0604020202020204" pitchFamily="34" charset="0"/>
              <a:buChar char="•"/>
            </a:pPr>
            <a:r>
              <a:rPr lang="fr-FR" sz="2000" cap="none" dirty="0">
                <a:solidFill>
                  <a:schemeClr val="accent6"/>
                </a:solidFill>
                <a:latin typeface="Times New Roman" panose="02020603050405020304" pitchFamily="18" charset="0"/>
                <a:cs typeface="Times New Roman" panose="02020603050405020304" pitchFamily="18" charset="0"/>
              </a:rPr>
              <a:t>Extraction de congés de notre logiciel de paye</a:t>
            </a:r>
          </a:p>
          <a:p>
            <a:pPr marL="285750" indent="-285750" algn="l">
              <a:buFont typeface="Arial" panose="020B0604020202020204" pitchFamily="34" charset="0"/>
              <a:buChar char="•"/>
            </a:pPr>
            <a:r>
              <a:rPr lang="fr-FR" sz="2000" cap="none" dirty="0">
                <a:solidFill>
                  <a:schemeClr val="accent6"/>
                </a:solidFill>
                <a:latin typeface="Times New Roman" panose="02020603050405020304" pitchFamily="18" charset="0"/>
                <a:cs typeface="Times New Roman" panose="02020603050405020304" pitchFamily="18" charset="0"/>
              </a:rPr>
              <a:t>Contrôles</a:t>
            </a:r>
          </a:p>
          <a:p>
            <a:pPr marL="285750" indent="-285750" algn="l">
              <a:buFont typeface="Arial" panose="020B0604020202020204" pitchFamily="34" charset="0"/>
              <a:buChar char="•"/>
            </a:pPr>
            <a:r>
              <a:rPr lang="fr-FR" sz="2000" cap="none" dirty="0">
                <a:solidFill>
                  <a:schemeClr val="accent6"/>
                </a:solidFill>
                <a:latin typeface="Times New Roman" panose="02020603050405020304" pitchFamily="18" charset="0"/>
                <a:cs typeface="Times New Roman" panose="02020603050405020304" pitchFamily="18" charset="0"/>
              </a:rPr>
              <a:t>Régularisation si nécessaire car des différences peuvent naître pour plusieurs raisons :</a:t>
            </a:r>
          </a:p>
          <a:p>
            <a:pPr marL="1428750" lvl="2" indent="-285750">
              <a:buFont typeface="Arial" panose="020B0604020202020204" pitchFamily="34" charset="0"/>
              <a:buChar char="•"/>
            </a:pPr>
            <a:r>
              <a:rPr lang="fr-FR" sz="1800" dirty="0">
                <a:solidFill>
                  <a:schemeClr val="accent6"/>
                </a:solidFill>
                <a:latin typeface="Times New Roman" panose="02020603050405020304" pitchFamily="18" charset="0"/>
                <a:cs typeface="Times New Roman" panose="02020603050405020304" pitchFamily="18" charset="0"/>
              </a:rPr>
              <a:t>Régularisations tardives</a:t>
            </a:r>
          </a:p>
          <a:p>
            <a:pPr marL="1428750" lvl="2" indent="-285750">
              <a:buFont typeface="Arial" panose="020B0604020202020204" pitchFamily="34" charset="0"/>
              <a:buChar char="•"/>
            </a:pPr>
            <a:r>
              <a:rPr lang="fr-FR" sz="1800" dirty="0">
                <a:solidFill>
                  <a:schemeClr val="accent6"/>
                </a:solidFill>
                <a:latin typeface="Times New Roman" panose="02020603050405020304" pitchFamily="18" charset="0"/>
                <a:cs typeface="Times New Roman" panose="02020603050405020304" pitchFamily="18" charset="0"/>
              </a:rPr>
              <a:t>Des acquisitions de CP particulières</a:t>
            </a:r>
          </a:p>
          <a:p>
            <a:pPr marL="1885950" lvl="3" indent="-285750">
              <a:buFont typeface="Arial" panose="020B0604020202020204" pitchFamily="34" charset="0"/>
              <a:buChar char="•"/>
            </a:pPr>
            <a:r>
              <a:rPr lang="fr-FR" sz="1600" cap="none" dirty="0">
                <a:solidFill>
                  <a:schemeClr val="accent6"/>
                </a:solidFill>
                <a:latin typeface="Times New Roman" panose="02020603050405020304" pitchFamily="18" charset="0"/>
                <a:cs typeface="Times New Roman" panose="02020603050405020304" pitchFamily="18" charset="0"/>
              </a:rPr>
              <a:t>Absence pour maladie</a:t>
            </a:r>
          </a:p>
          <a:p>
            <a:pPr marL="1885950" lvl="3" indent="-285750">
              <a:buFont typeface="Arial" panose="020B0604020202020204" pitchFamily="34" charset="0"/>
              <a:buChar char="•"/>
            </a:pPr>
            <a:r>
              <a:rPr lang="fr-FR" sz="1600" cap="none" dirty="0">
                <a:solidFill>
                  <a:schemeClr val="accent6"/>
                </a:solidFill>
                <a:latin typeface="Times New Roman" panose="02020603050405020304" pitchFamily="18" charset="0"/>
                <a:cs typeface="Times New Roman" panose="02020603050405020304" pitchFamily="18" charset="0"/>
              </a:rPr>
              <a:t>Entrée en cours de mois</a:t>
            </a:r>
          </a:p>
          <a:p>
            <a:pPr marL="1885950" lvl="3" indent="-285750">
              <a:buFont typeface="Arial" panose="020B0604020202020204" pitchFamily="34" charset="0"/>
              <a:buChar char="•"/>
            </a:pPr>
            <a:r>
              <a:rPr lang="fr-FR" sz="1600" cap="none" dirty="0">
                <a:solidFill>
                  <a:schemeClr val="accent6"/>
                </a:solidFill>
                <a:latin typeface="Times New Roman" panose="02020603050405020304" pitchFamily="18" charset="0"/>
                <a:cs typeface="Times New Roman" panose="02020603050405020304" pitchFamily="18" charset="0"/>
              </a:rPr>
              <a:t>Autres absences qui suspendent le contrat de travail (ex: congés sans solde…)</a:t>
            </a:r>
            <a:endParaRPr lang="fr-FR" sz="2800" dirty="0"/>
          </a:p>
        </p:txBody>
      </p:sp>
      <p:pic>
        <p:nvPicPr>
          <p:cNvPr id="6" name="Image 5">
            <a:extLst>
              <a:ext uri="{FF2B5EF4-FFF2-40B4-BE49-F238E27FC236}">
                <a16:creationId xmlns:a16="http://schemas.microsoft.com/office/drawing/2014/main" id="{06C0A388-107C-3346-8B41-88BF37EFA799}"/>
              </a:ext>
            </a:extLst>
          </p:cNvPr>
          <p:cNvPicPr>
            <a:picLocks noChangeAspect="1"/>
          </p:cNvPicPr>
          <p:nvPr/>
        </p:nvPicPr>
        <p:blipFill rotWithShape="1">
          <a:blip r:embed="rId3"/>
          <a:stretch/>
        </p:blipFill>
        <p:spPr bwMode="auto">
          <a:xfrm>
            <a:off x="7236296" y="2060848"/>
            <a:ext cx="864096" cy="1032327"/>
          </a:xfrm>
          <a:prstGeom prst="rect">
            <a:avLst/>
          </a:prstGeom>
        </p:spPr>
      </p:pic>
    </p:spTree>
    <p:extLst>
      <p:ext uri="{BB962C8B-B14F-4D97-AF65-F5344CB8AC3E}">
        <p14:creationId xmlns:p14="http://schemas.microsoft.com/office/powerpoint/2010/main" val="4165139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C8DED-238A-F84F-9870-FA2EEE532808}"/>
              </a:ext>
            </a:extLst>
          </p:cNvPr>
          <p:cNvSpPr>
            <a:spLocks noGrp="1"/>
          </p:cNvSpPr>
          <p:nvPr>
            <p:ph type="title"/>
          </p:nvPr>
        </p:nvSpPr>
        <p:spPr>
          <a:xfrm>
            <a:off x="833689" y="908720"/>
            <a:ext cx="7494937" cy="576064"/>
          </a:xfrm>
        </p:spPr>
        <p:txBody>
          <a:bodyPr/>
          <a:lstStyle/>
          <a:p>
            <a:pPr algn="l"/>
            <a:r>
              <a:rPr lang="fr-FR" sz="2800" dirty="0"/>
              <a:t>2. Contrôle des contingents </a:t>
            </a:r>
            <a:r>
              <a:rPr lang="fr-FR" sz="1400" dirty="0"/>
              <a:t>(1/2)</a:t>
            </a:r>
            <a:endParaRPr lang="fr-FR" sz="2800" dirty="0"/>
          </a:p>
        </p:txBody>
      </p:sp>
      <p:sp>
        <p:nvSpPr>
          <p:cNvPr id="4" name="Espace réservé du numéro de diapositive 3">
            <a:extLst>
              <a:ext uri="{FF2B5EF4-FFF2-40B4-BE49-F238E27FC236}">
                <a16:creationId xmlns:a16="http://schemas.microsoft.com/office/drawing/2014/main" id="{FC65A82F-AF67-A147-917E-0D10633FDD7F}"/>
              </a:ext>
            </a:extLst>
          </p:cNvPr>
          <p:cNvSpPr>
            <a:spLocks noGrp="1"/>
          </p:cNvSpPr>
          <p:nvPr>
            <p:ph type="sldNum" sz="quarter" idx="10"/>
          </p:nvPr>
        </p:nvSpPr>
        <p:spPr/>
        <p:txBody>
          <a:bodyPr/>
          <a:lstStyle/>
          <a:p>
            <a:pPr>
              <a:defRPr/>
            </a:pPr>
            <a:fld id="{AE75D9B6-FD4F-D640-9CEF-3B4AF4C742D6}" type="slidenum">
              <a:rPr lang="fr-FR" smtClean="0"/>
              <a:pPr>
                <a:defRPr/>
              </a:pPr>
              <a:t>9</a:t>
            </a:fld>
            <a:endParaRPr lang="fr-FR" dirty="0"/>
          </a:p>
        </p:txBody>
      </p:sp>
      <p:pic>
        <p:nvPicPr>
          <p:cNvPr id="6" name="Image 5">
            <a:extLst>
              <a:ext uri="{FF2B5EF4-FFF2-40B4-BE49-F238E27FC236}">
                <a16:creationId xmlns:a16="http://schemas.microsoft.com/office/drawing/2014/main" id="{06C0A388-107C-3346-8B41-88BF37EFA799}"/>
              </a:ext>
            </a:extLst>
          </p:cNvPr>
          <p:cNvPicPr>
            <a:picLocks noChangeAspect="1"/>
          </p:cNvPicPr>
          <p:nvPr/>
        </p:nvPicPr>
        <p:blipFill rotWithShape="1">
          <a:blip r:embed="rId3"/>
          <a:stretch/>
        </p:blipFill>
        <p:spPr bwMode="auto">
          <a:xfrm>
            <a:off x="6588224" y="1028521"/>
            <a:ext cx="864096" cy="1032327"/>
          </a:xfrm>
          <a:prstGeom prst="rect">
            <a:avLst/>
          </a:prstGeom>
        </p:spPr>
      </p:pic>
      <p:sp>
        <p:nvSpPr>
          <p:cNvPr id="3" name="ZoneTexte 2">
            <a:extLst>
              <a:ext uri="{FF2B5EF4-FFF2-40B4-BE49-F238E27FC236}">
                <a16:creationId xmlns:a16="http://schemas.microsoft.com/office/drawing/2014/main" id="{ED5ECFC5-ADE9-1C43-80B1-2E6BC596E5E2}"/>
              </a:ext>
            </a:extLst>
          </p:cNvPr>
          <p:cNvSpPr txBox="1"/>
          <p:nvPr/>
        </p:nvSpPr>
        <p:spPr>
          <a:xfrm>
            <a:off x="802532" y="2276872"/>
            <a:ext cx="7490964" cy="2523768"/>
          </a:xfrm>
          <a:prstGeom prst="rect">
            <a:avLst/>
          </a:prstGeom>
          <a:solidFill>
            <a:schemeClr val="accent2">
              <a:lumMod val="60000"/>
              <a:lumOff val="40000"/>
            </a:schemeClr>
          </a:solidFill>
          <a:ln>
            <a:solidFill>
              <a:schemeClr val="tx1"/>
            </a:solidFill>
          </a:ln>
        </p:spPr>
        <p:txBody>
          <a:bodyPr wrap="square" rtlCol="0">
            <a:spAutoFit/>
          </a:bodyPr>
          <a:lstStyle/>
          <a:p>
            <a:r>
              <a:rPr lang="fr-FR" dirty="0">
                <a:solidFill>
                  <a:schemeClr val="accent6"/>
                </a:solidFill>
                <a:latin typeface="Calibri" panose="020F0502020204030204" pitchFamily="34" charset="0"/>
                <a:cs typeface="Calibri" panose="020F0502020204030204" pitchFamily="34" charset="0"/>
              </a:rPr>
              <a:t>Ma définition du contingent :</a:t>
            </a:r>
          </a:p>
          <a:p>
            <a:r>
              <a:rPr lang="fr-FR" sz="1400" dirty="0">
                <a:solidFill>
                  <a:schemeClr val="accent6"/>
                </a:solidFill>
                <a:latin typeface="Calibri" panose="020F0502020204030204" pitchFamily="34" charset="0"/>
                <a:cs typeface="Calibri" panose="020F0502020204030204" pitchFamily="34" charset="0"/>
              </a:rPr>
              <a:t>C’est un outil de gestion de suivi de présence et d’absence des ressources humaines présentes dans la structure.</a:t>
            </a:r>
          </a:p>
          <a:p>
            <a:r>
              <a:rPr lang="fr-FR" sz="1400" dirty="0">
                <a:solidFill>
                  <a:schemeClr val="accent6"/>
                </a:solidFill>
                <a:latin typeface="Calibri" panose="020F0502020204030204" pitchFamily="34" charset="0"/>
                <a:cs typeface="Calibri" panose="020F0502020204030204" pitchFamily="34" charset="0"/>
              </a:rPr>
              <a:t>Autrement dit, le contingent c’est un moyen d’avoir une vision d’ensemble sur le nombre d’heures que chaque salarié prévoit de faire sur l’année tout en tenant compte des absences prévues (congés payés).</a:t>
            </a:r>
          </a:p>
          <a:p>
            <a:pPr marL="285750" indent="-285750">
              <a:buFont typeface="Arial" panose="020B0604020202020204" pitchFamily="34" charset="0"/>
              <a:buChar char="•"/>
            </a:pPr>
            <a:r>
              <a:rPr lang="fr-FR" sz="1400" dirty="0">
                <a:solidFill>
                  <a:schemeClr val="accent6"/>
                </a:solidFill>
                <a:latin typeface="Calibri" panose="020F0502020204030204" pitchFamily="34" charset="0"/>
                <a:cs typeface="Calibri" panose="020F0502020204030204" pitchFamily="34" charset="0"/>
              </a:rPr>
              <a:t>Pour les encadrants : un outil de pilotage pour :</a:t>
            </a:r>
          </a:p>
          <a:p>
            <a:pPr marL="742950" lvl="1" indent="-285750">
              <a:buFont typeface="Arial" panose="020B0604020202020204" pitchFamily="34" charset="0"/>
              <a:buChar char="•"/>
            </a:pPr>
            <a:r>
              <a:rPr lang="fr-FR" sz="1400" dirty="0">
                <a:solidFill>
                  <a:schemeClr val="accent6"/>
                </a:solidFill>
                <a:latin typeface="Calibri" panose="020F0502020204030204" pitchFamily="34" charset="0"/>
                <a:cs typeface="Calibri" panose="020F0502020204030204" pitchFamily="34" charset="0"/>
              </a:rPr>
              <a:t>la charge de travail (heures de travail)</a:t>
            </a:r>
          </a:p>
          <a:p>
            <a:pPr marL="742950" lvl="1" indent="-285750">
              <a:buFont typeface="Arial" panose="020B0604020202020204" pitchFamily="34" charset="0"/>
              <a:buChar char="•"/>
            </a:pPr>
            <a:r>
              <a:rPr lang="fr-FR" sz="1400" dirty="0">
                <a:solidFill>
                  <a:schemeClr val="accent6"/>
                </a:solidFill>
                <a:latin typeface="Calibri" panose="020F0502020204030204" pitchFamily="34" charset="0"/>
                <a:cs typeface="Calibri" panose="020F0502020204030204" pitchFamily="34" charset="0"/>
              </a:rPr>
              <a:t>les congés des salariés</a:t>
            </a:r>
          </a:p>
          <a:p>
            <a:pPr marL="285750" indent="-285750">
              <a:buFont typeface="Arial" panose="020B0604020202020204" pitchFamily="34" charset="0"/>
              <a:buChar char="•"/>
            </a:pPr>
            <a:r>
              <a:rPr lang="fr-FR" sz="1400" dirty="0">
                <a:solidFill>
                  <a:schemeClr val="accent6"/>
                </a:solidFill>
                <a:latin typeface="Calibri" panose="020F0502020204030204" pitchFamily="34" charset="0"/>
                <a:cs typeface="Calibri" panose="020F0502020204030204" pitchFamily="34" charset="0"/>
              </a:rPr>
              <a:t>Pour les encadrés : un outil qui sert à se projeter sur l’année sur son planning, sa charge de travail et ses congés à venir (au vu de ses droits)</a:t>
            </a:r>
          </a:p>
        </p:txBody>
      </p:sp>
    </p:spTree>
    <p:extLst>
      <p:ext uri="{BB962C8B-B14F-4D97-AF65-F5344CB8AC3E}">
        <p14:creationId xmlns:p14="http://schemas.microsoft.com/office/powerpoint/2010/main" val="627962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C8DED-238A-F84F-9870-FA2EEE532808}"/>
              </a:ext>
            </a:extLst>
          </p:cNvPr>
          <p:cNvSpPr>
            <a:spLocks noGrp="1"/>
          </p:cNvSpPr>
          <p:nvPr>
            <p:ph type="title"/>
          </p:nvPr>
        </p:nvSpPr>
        <p:spPr>
          <a:xfrm>
            <a:off x="833689" y="908720"/>
            <a:ext cx="7494937" cy="576064"/>
          </a:xfrm>
        </p:spPr>
        <p:txBody>
          <a:bodyPr/>
          <a:lstStyle/>
          <a:p>
            <a:pPr algn="l"/>
            <a:r>
              <a:rPr lang="fr-FR" sz="2800" dirty="0"/>
              <a:t>2. Contrôle des contingents </a:t>
            </a:r>
            <a:r>
              <a:rPr lang="fr-FR" sz="1400" dirty="0"/>
              <a:t>(2/2)</a:t>
            </a:r>
            <a:endParaRPr lang="fr-FR" sz="2800" dirty="0"/>
          </a:p>
        </p:txBody>
      </p:sp>
      <p:sp>
        <p:nvSpPr>
          <p:cNvPr id="4" name="Espace réservé du numéro de diapositive 3">
            <a:extLst>
              <a:ext uri="{FF2B5EF4-FFF2-40B4-BE49-F238E27FC236}">
                <a16:creationId xmlns:a16="http://schemas.microsoft.com/office/drawing/2014/main" id="{FC65A82F-AF67-A147-917E-0D10633FDD7F}"/>
              </a:ext>
            </a:extLst>
          </p:cNvPr>
          <p:cNvSpPr>
            <a:spLocks noGrp="1"/>
          </p:cNvSpPr>
          <p:nvPr>
            <p:ph type="sldNum" sz="quarter" idx="10"/>
          </p:nvPr>
        </p:nvSpPr>
        <p:spPr/>
        <p:txBody>
          <a:bodyPr/>
          <a:lstStyle/>
          <a:p>
            <a:pPr>
              <a:defRPr/>
            </a:pPr>
            <a:fld id="{AE75D9B6-FD4F-D640-9CEF-3B4AF4C742D6}" type="slidenum">
              <a:rPr lang="fr-FR" smtClean="0"/>
              <a:pPr>
                <a:defRPr/>
              </a:pPr>
              <a:t>10</a:t>
            </a:fld>
            <a:endParaRPr lang="fr-FR" dirty="0"/>
          </a:p>
        </p:txBody>
      </p:sp>
      <p:sp>
        <p:nvSpPr>
          <p:cNvPr id="5" name="Espace réservé du contenu 1">
            <a:extLst>
              <a:ext uri="{FF2B5EF4-FFF2-40B4-BE49-F238E27FC236}">
                <a16:creationId xmlns:a16="http://schemas.microsoft.com/office/drawing/2014/main" id="{F3365644-FB81-6449-98E9-CB5E6C7E5B0F}"/>
              </a:ext>
            </a:extLst>
          </p:cNvPr>
          <p:cNvSpPr>
            <a:spLocks noGrp="1"/>
          </p:cNvSpPr>
          <p:nvPr>
            <p:ph sz="half" idx="1"/>
          </p:nvPr>
        </p:nvSpPr>
        <p:spPr>
          <a:xfrm>
            <a:off x="833689" y="1617058"/>
            <a:ext cx="7488832" cy="4536504"/>
          </a:xfrm>
        </p:spPr>
        <p:txBody>
          <a:bodyPr/>
          <a:lstStyle/>
          <a:p>
            <a:pPr algn="l"/>
            <a:r>
              <a:rPr lang="fr-FR" sz="2000" b="1" cap="none" dirty="0">
                <a:solidFill>
                  <a:schemeClr val="accent6"/>
                </a:solidFill>
                <a:latin typeface="Times New Roman" panose="02020603050405020304" pitchFamily="18" charset="0"/>
                <a:cs typeface="Times New Roman" panose="02020603050405020304" pitchFamily="18" charset="0"/>
              </a:rPr>
              <a:t>Anomalies constatées sur le contingent :</a:t>
            </a:r>
          </a:p>
          <a:p>
            <a:pPr marL="285750" indent="-285750" algn="l">
              <a:buFont typeface="Arial" panose="020B0604020202020204" pitchFamily="34" charset="0"/>
              <a:buChar char="•"/>
            </a:pPr>
            <a:r>
              <a:rPr lang="fr-FR" sz="2000" u="sng" cap="none" dirty="0">
                <a:solidFill>
                  <a:schemeClr val="accent6"/>
                </a:solidFill>
                <a:latin typeface="Times New Roman" panose="02020603050405020304" pitchFamily="18" charset="0"/>
                <a:cs typeface="Times New Roman" panose="02020603050405020304" pitchFamily="18" charset="0"/>
              </a:rPr>
              <a:t>1</a:t>
            </a:r>
            <a:r>
              <a:rPr lang="fr-FR" sz="2000" u="sng" cap="none" baseline="30000" dirty="0">
                <a:solidFill>
                  <a:schemeClr val="accent6"/>
                </a:solidFill>
                <a:latin typeface="Times New Roman" panose="02020603050405020304" pitchFamily="18" charset="0"/>
                <a:cs typeface="Times New Roman" panose="02020603050405020304" pitchFamily="18" charset="0"/>
              </a:rPr>
              <a:t>er</a:t>
            </a:r>
            <a:r>
              <a:rPr lang="fr-FR" sz="2000" u="sng" cap="none" dirty="0">
                <a:solidFill>
                  <a:schemeClr val="accent6"/>
                </a:solidFill>
                <a:latin typeface="Times New Roman" panose="02020603050405020304" pitchFamily="18" charset="0"/>
                <a:cs typeface="Times New Roman" panose="02020603050405020304" pitchFamily="18" charset="0"/>
              </a:rPr>
              <a:t> cas : des congés initialement prévus et finalement non posés :</a:t>
            </a:r>
          </a:p>
          <a:p>
            <a:pPr marL="1428750" lvl="2" indent="-285750">
              <a:buFont typeface="Arial" panose="020B0604020202020204" pitchFamily="34" charset="0"/>
              <a:buChar char="•"/>
            </a:pPr>
            <a:r>
              <a:rPr lang="fr-FR" sz="1600" cap="none" dirty="0">
                <a:solidFill>
                  <a:schemeClr val="accent6"/>
                </a:solidFill>
                <a:latin typeface="Times New Roman" panose="02020603050405020304" pitchFamily="18" charset="0"/>
                <a:cs typeface="Times New Roman" panose="02020603050405020304" pitchFamily="18" charset="0"/>
              </a:rPr>
              <a:t>Communication à faire auprès du salarié concerné (et/ou de l’encadrant)</a:t>
            </a:r>
          </a:p>
          <a:p>
            <a:pPr marL="1428750" lvl="2" indent="-285750">
              <a:buFont typeface="Arial" panose="020B0604020202020204" pitchFamily="34" charset="0"/>
              <a:buChar char="•"/>
            </a:pPr>
            <a:r>
              <a:rPr lang="fr-FR" sz="1600" cap="none" dirty="0">
                <a:solidFill>
                  <a:schemeClr val="accent6"/>
                </a:solidFill>
                <a:latin typeface="Times New Roman" panose="02020603050405020304" pitchFamily="18" charset="0"/>
                <a:cs typeface="Times New Roman" panose="02020603050405020304" pitchFamily="18" charset="0"/>
              </a:rPr>
              <a:t>Reporter </a:t>
            </a:r>
            <a:r>
              <a:rPr lang="fr-FR" sz="1600" dirty="0">
                <a:solidFill>
                  <a:schemeClr val="accent6"/>
                </a:solidFill>
                <a:latin typeface="Times New Roman" panose="02020603050405020304" pitchFamily="18" charset="0"/>
                <a:cs typeface="Times New Roman" panose="02020603050405020304" pitchFamily="18" charset="0"/>
              </a:rPr>
              <a:t>l</a:t>
            </a:r>
            <a:r>
              <a:rPr lang="fr-FR" sz="1600" cap="none" dirty="0">
                <a:solidFill>
                  <a:schemeClr val="accent6"/>
                </a:solidFill>
                <a:latin typeface="Times New Roman" panose="02020603050405020304" pitchFamily="18" charset="0"/>
                <a:cs typeface="Times New Roman" panose="02020603050405020304" pitchFamily="18" charset="0"/>
              </a:rPr>
              <a:t>es congés non pris (ou </a:t>
            </a:r>
            <a:r>
              <a:rPr lang="fr-FR" sz="1600" dirty="0">
                <a:solidFill>
                  <a:schemeClr val="accent6"/>
                </a:solidFill>
                <a:latin typeface="Times New Roman" panose="02020603050405020304" pitchFamily="18" charset="0"/>
                <a:cs typeface="Times New Roman" panose="02020603050405020304" pitchFamily="18" charset="0"/>
              </a:rPr>
              <a:t>rééquilibrer</a:t>
            </a:r>
            <a:r>
              <a:rPr lang="fr-FR" sz="1600" cap="none" dirty="0">
                <a:solidFill>
                  <a:schemeClr val="accent6"/>
                </a:solidFill>
                <a:latin typeface="Times New Roman" panose="02020603050405020304" pitchFamily="18" charset="0"/>
                <a:cs typeface="Times New Roman" panose="02020603050405020304" pitchFamily="18" charset="0"/>
              </a:rPr>
              <a:t> les compteurs si nécessaire)</a:t>
            </a:r>
          </a:p>
          <a:p>
            <a:pPr marL="285750" indent="-285750" algn="l">
              <a:buFont typeface="Arial" panose="020B0604020202020204" pitchFamily="34" charset="0"/>
              <a:buChar char="•"/>
            </a:pPr>
            <a:r>
              <a:rPr lang="fr-FR" sz="2000" u="sng" cap="none" dirty="0">
                <a:solidFill>
                  <a:schemeClr val="accent6"/>
                </a:solidFill>
                <a:latin typeface="Times New Roman" panose="02020603050405020304" pitchFamily="18" charset="0"/>
                <a:cs typeface="Times New Roman" panose="02020603050405020304" pitchFamily="18" charset="0"/>
              </a:rPr>
              <a:t>2</a:t>
            </a:r>
            <a:r>
              <a:rPr lang="fr-FR" sz="2000" u="sng" cap="none" baseline="30000" dirty="0">
                <a:solidFill>
                  <a:schemeClr val="accent6"/>
                </a:solidFill>
                <a:latin typeface="Times New Roman" panose="02020603050405020304" pitchFamily="18" charset="0"/>
                <a:cs typeface="Times New Roman" panose="02020603050405020304" pitchFamily="18" charset="0"/>
              </a:rPr>
              <a:t>ème</a:t>
            </a:r>
            <a:r>
              <a:rPr lang="fr-FR" sz="2000" u="sng" cap="none" dirty="0">
                <a:solidFill>
                  <a:schemeClr val="accent6"/>
                </a:solidFill>
                <a:latin typeface="Times New Roman" panose="02020603050405020304" pitchFamily="18" charset="0"/>
                <a:cs typeface="Times New Roman" panose="02020603050405020304" pitchFamily="18" charset="0"/>
              </a:rPr>
              <a:t> cas : des congés initialement prévus et finalement non posés :</a:t>
            </a:r>
          </a:p>
          <a:p>
            <a:pPr marL="1428750" lvl="2" indent="-285750">
              <a:buFont typeface="Arial" panose="020B0604020202020204" pitchFamily="34" charset="0"/>
              <a:buChar char="•"/>
            </a:pPr>
            <a:r>
              <a:rPr lang="fr-FR" sz="1600" dirty="0">
                <a:solidFill>
                  <a:schemeClr val="accent6"/>
                </a:solidFill>
                <a:latin typeface="Times New Roman" panose="02020603050405020304" pitchFamily="18" charset="0"/>
                <a:cs typeface="Times New Roman" panose="02020603050405020304" pitchFamily="18" charset="0"/>
              </a:rPr>
              <a:t>Idem : communication* à faire</a:t>
            </a:r>
          </a:p>
          <a:p>
            <a:pPr marL="1428750" lvl="2" indent="-285750">
              <a:buFont typeface="Arial" panose="020B0604020202020204" pitchFamily="34" charset="0"/>
              <a:buChar char="•"/>
            </a:pPr>
            <a:r>
              <a:rPr lang="fr-FR" sz="1600" dirty="0">
                <a:solidFill>
                  <a:schemeClr val="accent6"/>
                </a:solidFill>
                <a:latin typeface="Times New Roman" panose="02020603050405020304" pitchFamily="18" charset="0"/>
                <a:cs typeface="Times New Roman" panose="02020603050405020304" pitchFamily="18" charset="0"/>
              </a:rPr>
              <a:t>Ajuster la répartition des congés (ou rééquilibrer les compteurs si nécessaire)</a:t>
            </a:r>
            <a:endParaRPr lang="fr-FR" dirty="0">
              <a:solidFill>
                <a:schemeClr val="accent6"/>
              </a:solidFill>
              <a:latin typeface="Times New Roman" panose="02020603050405020304" pitchFamily="18" charset="0"/>
              <a:cs typeface="Times New Roman" panose="02020603050405020304" pitchFamily="18" charset="0"/>
            </a:endParaRPr>
          </a:p>
          <a:p>
            <a:pPr marL="285750" lvl="1" indent="-285750" algn="l">
              <a:buFont typeface="Arial" panose="020B0604020202020204" pitchFamily="34" charset="0"/>
              <a:buChar char="•"/>
            </a:pPr>
            <a:r>
              <a:rPr lang="fr-FR" u="sng" dirty="0">
                <a:solidFill>
                  <a:schemeClr val="accent6"/>
                </a:solidFill>
                <a:latin typeface="Times New Roman" panose="02020603050405020304" pitchFamily="18" charset="0"/>
                <a:cs typeface="Times New Roman" panose="02020603050405020304" pitchFamily="18" charset="0"/>
              </a:rPr>
              <a:t>3ème cas (plus exceptionnel) : un congé sans solde ou un congé spécial est pris :</a:t>
            </a:r>
            <a:r>
              <a:rPr lang="fr-FR" dirty="0">
                <a:solidFill>
                  <a:schemeClr val="accent6"/>
                </a:solidFill>
                <a:latin typeface="Times New Roman" panose="02020603050405020304" pitchFamily="18" charset="0"/>
                <a:cs typeface="Times New Roman" panose="02020603050405020304" pitchFamily="18" charset="0"/>
              </a:rPr>
              <a:t> </a:t>
            </a:r>
            <a:r>
              <a:rPr lang="fr-FR" sz="1600" dirty="0">
                <a:solidFill>
                  <a:schemeClr val="accent6"/>
                </a:solidFill>
                <a:latin typeface="Times New Roman" panose="02020603050405020304" pitchFamily="18" charset="0"/>
                <a:cs typeface="Times New Roman" panose="02020603050405020304" pitchFamily="18" charset="0"/>
              </a:rPr>
              <a:t>Ajuster le nombre d’heures du salarié à faire sur l’année</a:t>
            </a:r>
          </a:p>
          <a:p>
            <a:pPr lvl="1" algn="l"/>
            <a:r>
              <a:rPr lang="fr-FR" sz="2800" dirty="0">
                <a:solidFill>
                  <a:schemeClr val="accent6"/>
                </a:solidFill>
                <a:latin typeface="Times New Roman" panose="02020603050405020304" pitchFamily="18" charset="0"/>
                <a:cs typeface="Times New Roman" panose="02020603050405020304" pitchFamily="18" charset="0"/>
              </a:rPr>
              <a:t>⚠️</a:t>
            </a:r>
            <a:r>
              <a:rPr lang="fr-FR" dirty="0">
                <a:solidFill>
                  <a:schemeClr val="accent6"/>
                </a:solidFill>
                <a:latin typeface="Times New Roman" panose="02020603050405020304" pitchFamily="18" charset="0"/>
                <a:cs typeface="Times New Roman" panose="02020603050405020304" pitchFamily="18" charset="0"/>
              </a:rPr>
              <a:t> </a:t>
            </a:r>
            <a:r>
              <a:rPr lang="fr-FR" sz="1800" dirty="0">
                <a:solidFill>
                  <a:schemeClr val="accent6"/>
                </a:solidFill>
                <a:latin typeface="Times New Roman" panose="02020603050405020304" pitchFamily="18" charset="0"/>
                <a:cs typeface="Times New Roman" panose="02020603050405020304" pitchFamily="18" charset="0"/>
              </a:rPr>
              <a:t>Anomalies persistantes : ½ congés sans solde et congés exceptionnels</a:t>
            </a:r>
          </a:p>
          <a:p>
            <a:pPr lvl="1" algn="l"/>
            <a:r>
              <a:rPr lang="fr-FR" sz="1800" dirty="0">
                <a:solidFill>
                  <a:schemeClr val="accent6"/>
                </a:solidFill>
                <a:latin typeface="Times New Roman" panose="02020603050405020304" pitchFamily="18" charset="0"/>
                <a:cs typeface="Times New Roman" panose="02020603050405020304" pitchFamily="18" charset="0"/>
                <a:sym typeface="Wingdings" pitchFamily="2" charset="2"/>
              </a:rPr>
              <a:t>		 E</a:t>
            </a:r>
            <a:r>
              <a:rPr lang="fr-FR" sz="1800" dirty="0">
                <a:solidFill>
                  <a:schemeClr val="accent6"/>
                </a:solidFill>
                <a:latin typeface="Times New Roman" panose="02020603050405020304" pitchFamily="18" charset="0"/>
                <a:cs typeface="Times New Roman" panose="02020603050405020304" pitchFamily="18" charset="0"/>
              </a:rPr>
              <a:t>n cours de correction</a:t>
            </a:r>
            <a:endParaRPr lang="fr-FR" dirty="0"/>
          </a:p>
        </p:txBody>
      </p:sp>
      <p:pic>
        <p:nvPicPr>
          <p:cNvPr id="6" name="Image 5">
            <a:extLst>
              <a:ext uri="{FF2B5EF4-FFF2-40B4-BE49-F238E27FC236}">
                <a16:creationId xmlns:a16="http://schemas.microsoft.com/office/drawing/2014/main" id="{06C0A388-107C-3346-8B41-88BF37EFA799}"/>
              </a:ext>
            </a:extLst>
          </p:cNvPr>
          <p:cNvPicPr>
            <a:picLocks noChangeAspect="1"/>
          </p:cNvPicPr>
          <p:nvPr/>
        </p:nvPicPr>
        <p:blipFill rotWithShape="1">
          <a:blip r:embed="rId3"/>
          <a:stretch/>
        </p:blipFill>
        <p:spPr bwMode="auto">
          <a:xfrm>
            <a:off x="6588224" y="968620"/>
            <a:ext cx="864096" cy="1032327"/>
          </a:xfrm>
          <a:prstGeom prst="rect">
            <a:avLst/>
          </a:prstGeom>
        </p:spPr>
      </p:pic>
    </p:spTree>
    <p:extLst>
      <p:ext uri="{BB962C8B-B14F-4D97-AF65-F5344CB8AC3E}">
        <p14:creationId xmlns:p14="http://schemas.microsoft.com/office/powerpoint/2010/main" val="4081755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C8DED-238A-F84F-9870-FA2EEE532808}"/>
              </a:ext>
            </a:extLst>
          </p:cNvPr>
          <p:cNvSpPr>
            <a:spLocks noGrp="1"/>
          </p:cNvSpPr>
          <p:nvPr>
            <p:ph type="title"/>
          </p:nvPr>
        </p:nvSpPr>
        <p:spPr>
          <a:xfrm>
            <a:off x="833689" y="908720"/>
            <a:ext cx="7494937" cy="576064"/>
          </a:xfrm>
        </p:spPr>
        <p:txBody>
          <a:bodyPr/>
          <a:lstStyle/>
          <a:p>
            <a:pPr algn="l"/>
            <a:r>
              <a:rPr lang="fr-FR" sz="2800" dirty="0"/>
              <a:t>3. Analyse et bilan social</a:t>
            </a:r>
          </a:p>
        </p:txBody>
      </p:sp>
      <p:sp>
        <p:nvSpPr>
          <p:cNvPr id="4" name="Espace réservé du numéro de diapositive 3">
            <a:extLst>
              <a:ext uri="{FF2B5EF4-FFF2-40B4-BE49-F238E27FC236}">
                <a16:creationId xmlns:a16="http://schemas.microsoft.com/office/drawing/2014/main" id="{FC65A82F-AF67-A147-917E-0D10633FDD7F}"/>
              </a:ext>
            </a:extLst>
          </p:cNvPr>
          <p:cNvSpPr>
            <a:spLocks noGrp="1"/>
          </p:cNvSpPr>
          <p:nvPr>
            <p:ph type="sldNum" sz="quarter" idx="10"/>
          </p:nvPr>
        </p:nvSpPr>
        <p:spPr/>
        <p:txBody>
          <a:bodyPr/>
          <a:lstStyle/>
          <a:p>
            <a:pPr>
              <a:defRPr/>
            </a:pPr>
            <a:fld id="{AE75D9B6-FD4F-D640-9CEF-3B4AF4C742D6}" type="slidenum">
              <a:rPr lang="fr-FR" smtClean="0"/>
              <a:pPr>
                <a:defRPr/>
              </a:pPr>
              <a:t>11</a:t>
            </a:fld>
            <a:endParaRPr lang="fr-FR" dirty="0"/>
          </a:p>
        </p:txBody>
      </p:sp>
      <p:sp>
        <p:nvSpPr>
          <p:cNvPr id="5" name="Espace réservé du contenu 1">
            <a:extLst>
              <a:ext uri="{FF2B5EF4-FFF2-40B4-BE49-F238E27FC236}">
                <a16:creationId xmlns:a16="http://schemas.microsoft.com/office/drawing/2014/main" id="{F3365644-FB81-6449-98E9-CB5E6C7E5B0F}"/>
              </a:ext>
            </a:extLst>
          </p:cNvPr>
          <p:cNvSpPr>
            <a:spLocks noGrp="1"/>
          </p:cNvSpPr>
          <p:nvPr>
            <p:ph sz="half" idx="1"/>
          </p:nvPr>
        </p:nvSpPr>
        <p:spPr>
          <a:xfrm>
            <a:off x="833689" y="1844824"/>
            <a:ext cx="7488832" cy="4536504"/>
          </a:xfrm>
        </p:spPr>
        <p:txBody>
          <a:bodyPr/>
          <a:lstStyle/>
          <a:p>
            <a:pPr marL="285750" indent="-285750" algn="l">
              <a:buFont typeface="Arial" panose="020B0604020202020204" pitchFamily="34" charset="0"/>
              <a:buChar char="•"/>
            </a:pPr>
            <a:r>
              <a:rPr lang="fr-FR" sz="2400" cap="none" dirty="0">
                <a:solidFill>
                  <a:schemeClr val="accent6"/>
                </a:solidFill>
                <a:latin typeface="Times New Roman" panose="02020603050405020304" pitchFamily="18" charset="0"/>
                <a:cs typeface="Times New Roman" panose="02020603050405020304" pitchFamily="18" charset="0"/>
              </a:rPr>
              <a:t>Extraction des heures d’absentéisme</a:t>
            </a:r>
          </a:p>
          <a:p>
            <a:pPr marL="285750" indent="-285750" algn="l">
              <a:buFont typeface="Arial" panose="020B0604020202020204" pitchFamily="34" charset="0"/>
              <a:buChar char="•"/>
            </a:pPr>
            <a:r>
              <a:rPr lang="fr-FR" sz="2400" cap="none" dirty="0">
                <a:solidFill>
                  <a:schemeClr val="accent6"/>
                </a:solidFill>
                <a:latin typeface="Times New Roman" panose="02020603050405020304" pitchFamily="18" charset="0"/>
                <a:cs typeface="Times New Roman" panose="02020603050405020304" pitchFamily="18" charset="0"/>
              </a:rPr>
              <a:t>Extraction des soldes de CP</a:t>
            </a:r>
          </a:p>
          <a:p>
            <a:pPr marL="285750" indent="-285750" algn="l">
              <a:buFont typeface="Arial" panose="020B0604020202020204" pitchFamily="34" charset="0"/>
              <a:buChar char="•"/>
            </a:pPr>
            <a:r>
              <a:rPr lang="fr-FR" sz="2400" cap="none" dirty="0">
                <a:solidFill>
                  <a:schemeClr val="accent6"/>
                </a:solidFill>
                <a:latin typeface="Times New Roman" panose="02020603050405020304" pitchFamily="18" charset="0"/>
                <a:cs typeface="Times New Roman" panose="02020603050405020304" pitchFamily="18" charset="0"/>
              </a:rPr>
              <a:t>Production d’indicateurs pour bilan social :</a:t>
            </a:r>
          </a:p>
          <a:p>
            <a:pPr marL="1428750" lvl="2" indent="-285750">
              <a:buFont typeface="Arial" panose="020B0604020202020204" pitchFamily="34" charset="0"/>
              <a:buChar char="•"/>
            </a:pPr>
            <a:r>
              <a:rPr lang="fr-FR" sz="1800" cap="none" dirty="0">
                <a:solidFill>
                  <a:schemeClr val="accent6"/>
                </a:solidFill>
                <a:latin typeface="Times New Roman" panose="02020603050405020304" pitchFamily="18" charset="0"/>
                <a:cs typeface="Times New Roman" panose="02020603050405020304" pitchFamily="18" charset="0"/>
              </a:rPr>
              <a:t>Salaires</a:t>
            </a:r>
          </a:p>
          <a:p>
            <a:pPr marL="1428750" lvl="2" indent="-285750">
              <a:buFont typeface="Arial" panose="020B0604020202020204" pitchFamily="34" charset="0"/>
              <a:buChar char="•"/>
            </a:pPr>
            <a:r>
              <a:rPr lang="fr-FR" sz="1800" dirty="0">
                <a:solidFill>
                  <a:schemeClr val="accent6"/>
                </a:solidFill>
                <a:latin typeface="Times New Roman" panose="02020603050405020304" pitchFamily="18" charset="0"/>
                <a:cs typeface="Times New Roman" panose="02020603050405020304" pitchFamily="18" charset="0"/>
              </a:rPr>
              <a:t>Absentéisme (arrêts maladie, congés…)</a:t>
            </a:r>
          </a:p>
          <a:p>
            <a:pPr marL="1428750" lvl="2" indent="-285750">
              <a:buFont typeface="Arial" panose="020B0604020202020204" pitchFamily="34" charset="0"/>
              <a:buChar char="•"/>
            </a:pPr>
            <a:r>
              <a:rPr lang="fr-FR" sz="1800" dirty="0">
                <a:solidFill>
                  <a:schemeClr val="accent6"/>
                </a:solidFill>
                <a:latin typeface="Times New Roman" panose="02020603050405020304" pitchFamily="18" charset="0"/>
                <a:cs typeface="Times New Roman" panose="02020603050405020304" pitchFamily="18" charset="0"/>
              </a:rPr>
              <a:t>Nombre d’heures de récupération</a:t>
            </a:r>
          </a:p>
          <a:p>
            <a:pPr marL="1428750" lvl="2" indent="-285750">
              <a:buFont typeface="Arial" panose="020B0604020202020204" pitchFamily="34" charset="0"/>
              <a:buChar char="•"/>
            </a:pPr>
            <a:r>
              <a:rPr lang="fr-FR" sz="1800" dirty="0">
                <a:solidFill>
                  <a:schemeClr val="accent6"/>
                </a:solidFill>
                <a:latin typeface="Times New Roman" panose="02020603050405020304" pitchFamily="18" charset="0"/>
                <a:cs typeface="Times New Roman" panose="02020603050405020304" pitchFamily="18" charset="0"/>
              </a:rPr>
              <a:t>Indemnités kilométriques vélo...</a:t>
            </a:r>
          </a:p>
        </p:txBody>
      </p:sp>
      <p:pic>
        <p:nvPicPr>
          <p:cNvPr id="6" name="Image 5">
            <a:extLst>
              <a:ext uri="{FF2B5EF4-FFF2-40B4-BE49-F238E27FC236}">
                <a16:creationId xmlns:a16="http://schemas.microsoft.com/office/drawing/2014/main" id="{06C0A388-107C-3346-8B41-88BF37EFA799}"/>
              </a:ext>
            </a:extLst>
          </p:cNvPr>
          <p:cNvPicPr>
            <a:picLocks noChangeAspect="1"/>
          </p:cNvPicPr>
          <p:nvPr/>
        </p:nvPicPr>
        <p:blipFill rotWithShape="1">
          <a:blip r:embed="rId3"/>
          <a:stretch/>
        </p:blipFill>
        <p:spPr bwMode="auto">
          <a:xfrm>
            <a:off x="6588224" y="1029764"/>
            <a:ext cx="864096" cy="1032327"/>
          </a:xfrm>
          <a:prstGeom prst="rect">
            <a:avLst/>
          </a:prstGeom>
        </p:spPr>
      </p:pic>
    </p:spTree>
    <p:extLst>
      <p:ext uri="{BB962C8B-B14F-4D97-AF65-F5344CB8AC3E}">
        <p14:creationId xmlns:p14="http://schemas.microsoft.com/office/powerpoint/2010/main" val="322427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257643F-306C-884C-946C-98A5843A5D02}"/>
              </a:ext>
            </a:extLst>
          </p:cNvPr>
          <p:cNvSpPr>
            <a:spLocks noGrp="1"/>
          </p:cNvSpPr>
          <p:nvPr>
            <p:ph type="sldNum" sz="quarter" idx="10"/>
          </p:nvPr>
        </p:nvSpPr>
        <p:spPr/>
        <p:txBody>
          <a:bodyPr/>
          <a:lstStyle/>
          <a:p>
            <a:pPr>
              <a:defRPr/>
            </a:pPr>
            <a:fld id="{AE75D9B6-FD4F-D640-9CEF-3B4AF4C742D6}" type="slidenum">
              <a:rPr lang="fr-FR" smtClean="0"/>
              <a:pPr>
                <a:defRPr/>
              </a:pPr>
              <a:t>12</a:t>
            </a:fld>
            <a:endParaRPr lang="fr-FR" dirty="0"/>
          </a:p>
        </p:txBody>
      </p:sp>
      <p:sp>
        <p:nvSpPr>
          <p:cNvPr id="5" name="Espace réservé du contenu 2">
            <a:extLst>
              <a:ext uri="{FF2B5EF4-FFF2-40B4-BE49-F238E27FC236}">
                <a16:creationId xmlns:a16="http://schemas.microsoft.com/office/drawing/2014/main" id="{3CC91D29-B88A-F84C-B94D-9B29030D9A16}"/>
              </a:ext>
            </a:extLst>
          </p:cNvPr>
          <p:cNvSpPr>
            <a:spLocks noGrp="1"/>
          </p:cNvSpPr>
          <p:nvPr>
            <p:ph idx="1"/>
          </p:nvPr>
        </p:nvSpPr>
        <p:spPr>
          <a:xfrm>
            <a:off x="1043608" y="2924944"/>
            <a:ext cx="7033864" cy="648071"/>
          </a:xfrm>
        </p:spPr>
        <p:txBody>
          <a:bodyPr lIns="90000"/>
          <a:lstStyle/>
          <a:p>
            <a:r>
              <a:rPr lang="fr-FR" dirty="0"/>
              <a:t>Conclusion</a:t>
            </a:r>
            <a:endParaRPr lang="fr-FR"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6921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C8DED-238A-F84F-9870-FA2EEE532808}"/>
              </a:ext>
            </a:extLst>
          </p:cNvPr>
          <p:cNvSpPr>
            <a:spLocks noGrp="1"/>
          </p:cNvSpPr>
          <p:nvPr>
            <p:ph type="title"/>
          </p:nvPr>
        </p:nvSpPr>
        <p:spPr>
          <a:xfrm>
            <a:off x="833689" y="908720"/>
            <a:ext cx="7494937" cy="576064"/>
          </a:xfrm>
        </p:spPr>
        <p:txBody>
          <a:bodyPr/>
          <a:lstStyle/>
          <a:p>
            <a:pPr algn="l"/>
            <a:r>
              <a:rPr lang="fr-FR" dirty="0"/>
              <a:t>Les RH et la paye à </a:t>
            </a:r>
            <a:r>
              <a:rPr lang="fr-FR" dirty="0" err="1"/>
              <a:t>Hespul</a:t>
            </a:r>
            <a:endParaRPr lang="fr-FR" dirty="0"/>
          </a:p>
        </p:txBody>
      </p:sp>
      <p:sp>
        <p:nvSpPr>
          <p:cNvPr id="4" name="Espace réservé du numéro de diapositive 3">
            <a:extLst>
              <a:ext uri="{FF2B5EF4-FFF2-40B4-BE49-F238E27FC236}">
                <a16:creationId xmlns:a16="http://schemas.microsoft.com/office/drawing/2014/main" id="{FC65A82F-AF67-A147-917E-0D10633FDD7F}"/>
              </a:ext>
            </a:extLst>
          </p:cNvPr>
          <p:cNvSpPr>
            <a:spLocks noGrp="1"/>
          </p:cNvSpPr>
          <p:nvPr>
            <p:ph type="sldNum" sz="quarter" idx="10"/>
          </p:nvPr>
        </p:nvSpPr>
        <p:spPr/>
        <p:txBody>
          <a:bodyPr/>
          <a:lstStyle/>
          <a:p>
            <a:pPr>
              <a:defRPr/>
            </a:pPr>
            <a:fld id="{AE75D9B6-FD4F-D640-9CEF-3B4AF4C742D6}" type="slidenum">
              <a:rPr lang="fr-FR" smtClean="0"/>
              <a:pPr>
                <a:defRPr/>
              </a:pPr>
              <a:t>13</a:t>
            </a:fld>
            <a:endParaRPr lang="fr-FR" dirty="0"/>
          </a:p>
        </p:txBody>
      </p:sp>
      <p:pic>
        <p:nvPicPr>
          <p:cNvPr id="7" name="Image 6">
            <a:extLst>
              <a:ext uri="{FF2B5EF4-FFF2-40B4-BE49-F238E27FC236}">
                <a16:creationId xmlns:a16="http://schemas.microsoft.com/office/drawing/2014/main" id="{F358BDCF-BEAF-BA41-ABE3-32A0845D93E8}"/>
              </a:ext>
            </a:extLst>
          </p:cNvPr>
          <p:cNvPicPr>
            <a:picLocks noChangeAspect="1"/>
          </p:cNvPicPr>
          <p:nvPr/>
        </p:nvPicPr>
        <p:blipFill>
          <a:blip r:embed="rId3"/>
          <a:stretch>
            <a:fillRect/>
          </a:stretch>
        </p:blipFill>
        <p:spPr>
          <a:xfrm>
            <a:off x="820308" y="1556792"/>
            <a:ext cx="8040893" cy="4680520"/>
          </a:xfrm>
          <a:prstGeom prst="rect">
            <a:avLst/>
          </a:prstGeom>
          <a:ln>
            <a:solidFill>
              <a:schemeClr val="accent4"/>
            </a:solidFill>
          </a:ln>
        </p:spPr>
      </p:pic>
    </p:spTree>
    <p:extLst>
      <p:ext uri="{BB962C8B-B14F-4D97-AF65-F5344CB8AC3E}">
        <p14:creationId xmlns:p14="http://schemas.microsoft.com/office/powerpoint/2010/main" val="3970777320"/>
      </p:ext>
    </p:extLst>
  </p:cSld>
  <p:clrMapOvr>
    <a:masterClrMapping/>
  </p:clrMapOvr>
</p:sld>
</file>

<file path=ppt/theme/theme1.xml><?xml version="1.0" encoding="utf-8"?>
<a:theme xmlns:a="http://schemas.openxmlformats.org/drawingml/2006/main" name="HESPUL-Modele-ppt">
  <a:themeElements>
    <a:clrScheme name="HESPUL 1">
      <a:dk1>
        <a:srgbClr val="595959"/>
      </a:dk1>
      <a:lt1>
        <a:srgbClr val="FFFFFF"/>
      </a:lt1>
      <a:dk2>
        <a:srgbClr val="808080"/>
      </a:dk2>
      <a:lt2>
        <a:srgbClr val="FFFFFF"/>
      </a:lt2>
      <a:accent1>
        <a:srgbClr val="56BAA2"/>
      </a:accent1>
      <a:accent2>
        <a:srgbClr val="FFCC00"/>
      </a:accent2>
      <a:accent3>
        <a:srgbClr val="008BB3"/>
      </a:accent3>
      <a:accent4>
        <a:srgbClr val="000000"/>
      </a:accent4>
      <a:accent5>
        <a:srgbClr val="000000"/>
      </a:accent5>
      <a:accent6>
        <a:srgbClr val="000000"/>
      </a:accent6>
      <a:hlink>
        <a:srgbClr val="56BAA2"/>
      </a:hlink>
      <a:folHlink>
        <a:srgbClr val="008BB3"/>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ESPUL-Modele-PPT-v1" id="{7EEB89C6-5948-F646-A8D7-925A85C42D8D}" vid="{57D0B9BE-D48F-7C4D-B9AF-B797E521F88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HESPUL-Modele-ppt</Template>
  <TotalTime>659</TotalTime>
  <Words>794</Words>
  <Application>Microsoft Macintosh PowerPoint</Application>
  <PresentationFormat>Affichage à l'écran (4:3)</PresentationFormat>
  <Paragraphs>113</Paragraphs>
  <Slides>13</Slides>
  <Notes>13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13</vt:i4>
      </vt:variant>
    </vt:vector>
  </HeadingPairs>
  <TitlesOfParts>
    <vt:vector size="21" baseType="lpstr">
      <vt:lpstr>ＭＳ Ｐゴシック</vt:lpstr>
      <vt:lpstr>Arial</vt:lpstr>
      <vt:lpstr>Calibri</vt:lpstr>
      <vt:lpstr>Lucida Grande</vt:lpstr>
      <vt:lpstr>Times New Roman</vt:lpstr>
      <vt:lpstr>Verdana</vt:lpstr>
      <vt:lpstr>Wingdings</vt:lpstr>
      <vt:lpstr>HESPUL-Modele-ppt</vt:lpstr>
      <vt:lpstr>Présentation PowerPoint</vt:lpstr>
      <vt:lpstr>Les RH et la paye à Hespul</vt:lpstr>
      <vt:lpstr>Présentation PowerPoint</vt:lpstr>
      <vt:lpstr>Paye – Préparation mois M</vt:lpstr>
      <vt:lpstr>1. Intégration des EVP</vt:lpstr>
      <vt:lpstr>2. Édition et contrôle des bulletins de paie (hors Coutosuix)</vt:lpstr>
      <vt:lpstr>Présentation PowerPoint</vt:lpstr>
      <vt:lpstr>1. Traitement du post paye</vt:lpstr>
      <vt:lpstr>2. Contrôle des contingents (1/2)</vt:lpstr>
      <vt:lpstr>2. Contrôle des contingents (2/2)</vt:lpstr>
      <vt:lpstr>3. Analyse et bilan social</vt:lpstr>
      <vt:lpstr>Présentation PowerPoint</vt:lpstr>
      <vt:lpstr>Les RH et la paye à Hespul</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Prénom NOM | Fonction</dc:title>
  <dc:creator>Régis</dc:creator>
  <cp:lastModifiedBy>Microsoft Office User</cp:lastModifiedBy>
  <cp:revision>62</cp:revision>
  <cp:lastPrinted>2026-09-10T07:08:32Z</cp:lastPrinted>
  <dcterms:created xsi:type="dcterms:W3CDTF">2025-01-23T08:40:22Z</dcterms:created>
  <dcterms:modified xsi:type="dcterms:W3CDTF">2026-09-10T07:39:35Z</dcterms:modified>
</cp:coreProperties>
</file>